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2" r:id="rId5"/>
  </p:sldMasterIdLst>
  <p:notesMasterIdLst>
    <p:notesMasterId r:id="rId36"/>
  </p:notesMasterIdLst>
  <p:sldIdLst>
    <p:sldId id="2076136686" r:id="rId6"/>
    <p:sldId id="2076136691" r:id="rId7"/>
    <p:sldId id="2076136693" r:id="rId8"/>
    <p:sldId id="2076136689" r:id="rId9"/>
    <p:sldId id="2076136694" r:id="rId10"/>
    <p:sldId id="1840" r:id="rId11"/>
    <p:sldId id="2076136687" r:id="rId12"/>
    <p:sldId id="257" r:id="rId13"/>
    <p:sldId id="2076136638" r:id="rId14"/>
    <p:sldId id="2076136639" r:id="rId15"/>
    <p:sldId id="2076136640" r:id="rId16"/>
    <p:sldId id="2076136654" r:id="rId17"/>
    <p:sldId id="2076136647" r:id="rId18"/>
    <p:sldId id="2076136681" r:id="rId19"/>
    <p:sldId id="2076136632" r:id="rId20"/>
    <p:sldId id="2076136648" r:id="rId21"/>
    <p:sldId id="2076136642" r:id="rId22"/>
    <p:sldId id="2076136649" r:id="rId23"/>
    <p:sldId id="2076136650" r:id="rId24"/>
    <p:sldId id="2076136658" r:id="rId25"/>
    <p:sldId id="2076136657" r:id="rId26"/>
    <p:sldId id="2076136682" r:id="rId27"/>
    <p:sldId id="2076136633" r:id="rId28"/>
    <p:sldId id="2076136692" r:id="rId29"/>
    <p:sldId id="2076136643" r:id="rId30"/>
    <p:sldId id="2076136651" r:id="rId31"/>
    <p:sldId id="2076136652" r:id="rId32"/>
    <p:sldId id="2076136653" r:id="rId33"/>
    <p:sldId id="2076136684" r:id="rId34"/>
    <p:sldId id="2076136688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8307FB6-092B-4179-8D8B-29789CDD31D2}">
          <p14:sldIdLst>
            <p14:sldId id="2076136686"/>
            <p14:sldId id="2076136691"/>
            <p14:sldId id="2076136693"/>
            <p14:sldId id="2076136689"/>
          </p14:sldIdLst>
        </p14:section>
        <p14:section name="CAF Overview (Background)" id="{0EFC09C7-79AE-4F65-8321-EB63C83EDD7F}">
          <p14:sldIdLst>
            <p14:sldId id="2076136694"/>
            <p14:sldId id="1840"/>
            <p14:sldId id="2076136687"/>
          </p14:sldIdLst>
        </p14:section>
        <p14:section name="Strategy Workshop" id="{AFE10D49-848A-48AC-922B-A34EC0A93FD2}">
          <p14:sldIdLst>
            <p14:sldId id="257"/>
            <p14:sldId id="2076136638"/>
            <p14:sldId id="2076136639"/>
            <p14:sldId id="2076136640"/>
            <p14:sldId id="2076136654"/>
            <p14:sldId id="2076136647"/>
            <p14:sldId id="2076136681"/>
          </p14:sldIdLst>
        </p14:section>
        <p14:section name="Plan Workshop" id="{9DB15916-841F-40E5-9387-6931B0AAA920}">
          <p14:sldIdLst>
            <p14:sldId id="2076136632"/>
            <p14:sldId id="2076136648"/>
            <p14:sldId id="2076136642"/>
            <p14:sldId id="2076136649"/>
            <p14:sldId id="2076136650"/>
            <p14:sldId id="2076136658"/>
            <p14:sldId id="2076136657"/>
            <p14:sldId id="2076136682"/>
          </p14:sldIdLst>
        </p14:section>
        <p14:section name="Ready Workshop" id="{5F10F1CB-AB96-4902-947C-D67B02A0668B}">
          <p14:sldIdLst>
            <p14:sldId id="2076136633"/>
            <p14:sldId id="2076136692"/>
            <p14:sldId id="2076136643"/>
            <p14:sldId id="2076136651"/>
            <p14:sldId id="2076136652"/>
            <p14:sldId id="2076136653"/>
            <p14:sldId id="2076136684"/>
          </p14:sldIdLst>
        </p14:section>
        <p14:section name="Closing" id="{2FB816EF-B109-4229-A5F7-803E546DD83E}">
          <p14:sldIdLst>
            <p14:sldId id="20761366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Julie Osburn" initials="JO" lastIdx="5" clrIdx="6">
    <p:extLst>
      <p:ext uri="{19B8F6BF-5375-455C-9EA6-DF929625EA0E}">
        <p15:presenceInfo xmlns:p15="http://schemas.microsoft.com/office/powerpoint/2012/main" userId="S::juliejo@microsoft.com::b2aec404-568e-403a-b1a3-65f4a6e1880d" providerId="AD"/>
      </p:ext>
    </p:extLst>
  </p:cmAuthor>
  <p:cmAuthor id="1" name="Wayne Meyer" initials="WM" lastIdx="21" clrIdx="0">
    <p:extLst>
      <p:ext uri="{19B8F6BF-5375-455C-9EA6-DF929625EA0E}">
        <p15:presenceInfo xmlns:p15="http://schemas.microsoft.com/office/powerpoint/2012/main" userId="S::wayneme@microsoft.com::505e5828-32a7-4b23-b483-86ab7e4f6d84" providerId="AD"/>
      </p:ext>
    </p:extLst>
  </p:cmAuthor>
  <p:cmAuthor id="8" name="Pablo Sanchez" initials="PS" lastIdx="10" clrIdx="7">
    <p:extLst>
      <p:ext uri="{19B8F6BF-5375-455C-9EA6-DF929625EA0E}">
        <p15:presenceInfo xmlns:p15="http://schemas.microsoft.com/office/powerpoint/2012/main" userId="S::pablosp@microsoft.com::0f48470a-3c87-4ba9-ac2f-63e38402478e" providerId="AD"/>
      </p:ext>
    </p:extLst>
  </p:cmAuthor>
  <p:cmAuthor id="2" name="Pratibha Sood" initials="PS" lastIdx="24" clrIdx="1">
    <p:extLst>
      <p:ext uri="{19B8F6BF-5375-455C-9EA6-DF929625EA0E}">
        <p15:presenceInfo xmlns:p15="http://schemas.microsoft.com/office/powerpoint/2012/main" userId="S::prsood@microsoft.com::757de0c6-7155-45cc-8575-9f822407d213" providerId="AD"/>
      </p:ext>
    </p:extLst>
  </p:cmAuthor>
  <p:cmAuthor id="9" name="Ansley Yeo" initials="AY" lastIdx="9" clrIdx="8">
    <p:extLst>
      <p:ext uri="{19B8F6BF-5375-455C-9EA6-DF929625EA0E}">
        <p15:presenceInfo xmlns:p15="http://schemas.microsoft.com/office/powerpoint/2012/main" userId="S::ansyeo@microsoft.com::0d040379-8e93-4226-9271-d416b2176717" providerId="AD"/>
      </p:ext>
    </p:extLst>
  </p:cmAuthor>
  <p:cmAuthor id="3" name="James Complin" initials="JC" lastIdx="8" clrIdx="2">
    <p:extLst>
      <p:ext uri="{19B8F6BF-5375-455C-9EA6-DF929625EA0E}">
        <p15:presenceInfo xmlns:p15="http://schemas.microsoft.com/office/powerpoint/2012/main" userId="S::jacompli@microsoft.com::04684b05-a571-42a8-b582-bdb318c64b6d" providerId="AD"/>
      </p:ext>
    </p:extLst>
  </p:cmAuthor>
  <p:cmAuthor id="4" name="Conrad Sidey" initials="CS" lastIdx="1" clrIdx="3">
    <p:extLst>
      <p:ext uri="{19B8F6BF-5375-455C-9EA6-DF929625EA0E}">
        <p15:presenceInfo xmlns:p15="http://schemas.microsoft.com/office/powerpoint/2012/main" userId="S::conrads@microsoft.com::8e7e4c1e-0b9f-408a-a744-9ab8b54b3853" providerId="AD"/>
      </p:ext>
    </p:extLst>
  </p:cmAuthor>
  <p:cmAuthor id="5" name="David Coulter" initials="DC" lastIdx="8" clrIdx="4">
    <p:extLst>
      <p:ext uri="{19B8F6BF-5375-455C-9EA6-DF929625EA0E}">
        <p15:presenceInfo xmlns:p15="http://schemas.microsoft.com/office/powerpoint/2012/main" userId="S::dacoulte@microsoft.com::bd7f51f3-86ab-4183-af7c-70e0e78624e3" providerId="AD"/>
      </p:ext>
    </p:extLst>
  </p:cmAuthor>
  <p:cmAuthor id="6" name="Johan Grant" initials="JG" lastIdx="12" clrIdx="5">
    <p:extLst>
      <p:ext uri="{19B8F6BF-5375-455C-9EA6-DF929625EA0E}">
        <p15:presenceInfo xmlns:p15="http://schemas.microsoft.com/office/powerpoint/2012/main" userId="S::jogrant@microsoft.com::4c19665d-e4ad-4a0a-a05e-a1053f6c6b5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DA304C-E0D5-43EE-9B35-492F844E3C6A}" v="27" dt="2020-04-24T18:57:46.830"/>
  </p1510:revLst>
</p1510:revInfo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5274" autoAdjust="0"/>
  </p:normalViewPr>
  <p:slideViewPr>
    <p:cSldViewPr snapToGrid="0">
      <p:cViewPr varScale="1">
        <p:scale>
          <a:sx n="83" d="100"/>
          <a:sy n="83" d="100"/>
        </p:scale>
        <p:origin x="163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viewProps" Target="view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png"/></Relationships>
</file>

<file path=ppt/media/image1.jp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jp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tif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5BC766-E5BA-40F8-9F5F-937F32F5E83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8358F0-6F6E-4229-B4E1-FAA558BBD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69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Welcome slide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1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82359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1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C61DAB-D93E-49CA-B245-379601CFE8D0}" type="datetime8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4/30/2020 1:25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1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6455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83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1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82359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1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E0C910-0166-48E0-B8EF-5071277A02A8}" type="datetime8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4/30/2020 1:25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1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001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358F0-6F6E-4229-B4E1-FAA558BBD1A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797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358F0-6F6E-4229-B4E1-FAA558BBD1A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702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358F0-6F6E-4229-B4E1-FAA558BBD1A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013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jpeg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21701-63F1-42C0-81BF-94CD4CC03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D6B13-BD5A-40E0-878B-FFAFED045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CF268-40A0-40CF-83B3-874A2DF91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0F1E1-59D8-4881-AE30-2CC542B88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EA61A-7CE4-4AA3-B3F9-5AE0E18DD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06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4535A-D622-4EBC-8F4A-442D12A62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8135A7-5A8B-404E-8EB8-93FA95C914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E4676-467C-49AF-B9E6-91E2210EA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8918A-53EA-47D2-ACE3-C2EFB06F2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9C8AD-DA72-4E62-A526-6CF8CB7E5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605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43FA4D-DE86-4F5C-ADD9-5736DC7C77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FE07D5-89C1-479B-8763-FCC06C3BD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78733-0BE1-40CB-803A-5987752F5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49BA7-77C7-453A-8595-6D3221C9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95415-05A2-466B-869E-8B314D35A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931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608392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923736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creensho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D883269-C75C-4B87-8CD9-BE4E94E2B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C923CE-7CB3-4CF0-AAA2-722B1683A1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5300" y="2017713"/>
            <a:ext cx="3494088" cy="4251325"/>
          </a:xfrm>
        </p:spPr>
        <p:txBody>
          <a:bodyPr/>
          <a:lstStyle>
            <a:lvl1pPr marL="0" indent="0">
              <a:buFontTx/>
              <a:buNone/>
              <a:defRPr sz="2000"/>
            </a:lvl1pPr>
          </a:lstStyle>
          <a:p>
            <a:pPr lvl="0"/>
            <a:r>
              <a:rPr lang="en-US"/>
              <a:t>Add a caption</a:t>
            </a:r>
          </a:p>
        </p:txBody>
      </p:sp>
      <p:sp>
        <p:nvSpPr>
          <p:cNvPr id="3" name="Picture Placeholder 2" descr="This screenshot is a 'placeholder' only. Drag or drop your screen shot here, or click and tap the center to insert a photo.">
            <a:extLst>
              <a:ext uri="{FF2B5EF4-FFF2-40B4-BE49-F238E27FC236}">
                <a16:creationId xmlns:a16="http://schemas.microsoft.com/office/drawing/2014/main" id="{32952E5A-3BE5-4580-872E-DC3A31E8D44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82612" y="1436688"/>
            <a:ext cx="7253288" cy="4832350"/>
          </a:xfrm>
          <a:blipFill>
            <a:blip r:embed="rId2"/>
            <a:stretch>
              <a:fillRect/>
            </a:stretch>
          </a:blipFill>
        </p:spPr>
        <p:txBody>
          <a:bodyPr bIns="1005840" anchor="ctr">
            <a:noAutofit/>
          </a:bodyPr>
          <a:lstStyle>
            <a:lvl1pPr marL="0" indent="0" algn="ctr">
              <a:buNone/>
              <a:defRPr sz="1000" b="1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a screenshot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 </a:t>
            </a:r>
          </a:p>
        </p:txBody>
      </p:sp>
    </p:spTree>
    <p:extLst>
      <p:ext uri="{BB962C8B-B14F-4D97-AF65-F5344CB8AC3E}">
        <p14:creationId xmlns:p14="http://schemas.microsoft.com/office/powerpoint/2010/main" val="17710718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0" pos="4937">
          <p15:clr>
            <a:srgbClr val="5ACBF0"/>
          </p15:clr>
        </p15:guide>
        <p15:guide id="21" pos="5112">
          <p15:clr>
            <a:srgbClr val="5ACBF0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16756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4113C26-A8A0-4F58-A696-C6742A57B2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790" y="3029995"/>
            <a:ext cx="9630389" cy="1793104"/>
          </a:xfrm>
          <a:noFill/>
        </p:spPr>
        <p:txBody>
          <a:bodyPr lIns="0" tIns="0" rIns="0" bIns="182880" anchor="b" anchorCtr="0"/>
          <a:lstStyle>
            <a:lvl1pPr>
              <a:defRPr sz="4705" strike="noStrike" spc="-49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Microsoft Azure 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85F1894-96E2-48F0-A169-FCB4C6B3E9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4842" y="4847660"/>
            <a:ext cx="9602819" cy="745370"/>
          </a:xfrm>
        </p:spPr>
        <p:txBody>
          <a:bodyPr/>
          <a:lstStyle>
            <a:lvl1pPr>
              <a:defRPr sz="1765"/>
            </a:lvl1pPr>
            <a:lvl2pPr>
              <a:defRPr sz="1765"/>
            </a:lvl2pPr>
            <a:lvl3pPr>
              <a:defRPr sz="1372"/>
            </a:lvl3pPr>
            <a:lvl4pPr>
              <a:defRPr sz="1372"/>
            </a:lvl4pPr>
            <a:lvl5pPr>
              <a:defRPr sz="1029"/>
            </a:lvl5pPr>
          </a:lstStyle>
          <a:p>
            <a:pPr lvl="0"/>
            <a:r>
              <a:rPr lang="en-US"/>
              <a:t>Author name</a:t>
            </a:r>
          </a:p>
          <a:p>
            <a:pPr lvl="1"/>
            <a:r>
              <a:rPr lang="en-US"/>
              <a:t>Date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D15E17-5FC9-4BCE-81F6-A790692869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584200" y="585690"/>
            <a:ext cx="1366246" cy="29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06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842" y="4847661"/>
            <a:ext cx="9609045" cy="727892"/>
          </a:xfrm>
        </p:spPr>
        <p:txBody>
          <a:bodyPr/>
          <a:lstStyle>
            <a:lvl1pPr>
              <a:defRPr sz="1765">
                <a:solidFill>
                  <a:schemeClr val="bg1"/>
                </a:solidFill>
              </a:defRPr>
            </a:lvl1pPr>
            <a:lvl2pPr>
              <a:defRPr sz="1765">
                <a:solidFill>
                  <a:schemeClr val="bg1"/>
                </a:solidFill>
              </a:defRPr>
            </a:lvl2pPr>
            <a:lvl3pPr>
              <a:defRPr sz="1372"/>
            </a:lvl3pPr>
            <a:lvl4pPr>
              <a:defRPr sz="1372"/>
            </a:lvl4pPr>
            <a:lvl5pPr>
              <a:defRPr sz="1029"/>
            </a:lvl5pPr>
          </a:lstStyle>
          <a:p>
            <a:pPr lvl="0"/>
            <a:r>
              <a:rPr lang="en-US"/>
              <a:t>Author name</a:t>
            </a:r>
          </a:p>
          <a:p>
            <a:pPr lvl="1"/>
            <a:r>
              <a:rPr lang="en-US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392" y="3029995"/>
            <a:ext cx="9630389" cy="1793104"/>
          </a:xfrm>
          <a:noFill/>
        </p:spPr>
        <p:txBody>
          <a:bodyPr lIns="0" tIns="0" rIns="0" bIns="182880" anchor="b" anchorCtr="0"/>
          <a:lstStyle>
            <a:lvl1pPr>
              <a:defRPr sz="4705" strike="noStrike" spc="-49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Microsoft 365</a:t>
            </a:r>
            <a:br>
              <a:rPr lang="en-US"/>
            </a:br>
            <a:r>
              <a:rPr lang="en-US"/>
              <a:t>title or event name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8540C2E-9B30-4C49-A830-87F736CCBD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794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1978148-DDB8-4B1B-91B8-28130218C585}"/>
              </a:ext>
            </a:extLst>
          </p:cNvPr>
          <p:cNvGrpSpPr/>
          <p:nvPr userDrawn="1"/>
        </p:nvGrpSpPr>
        <p:grpSpPr>
          <a:xfrm>
            <a:off x="0" y="-1"/>
            <a:ext cx="12192000" cy="6858001"/>
            <a:chOff x="0" y="-1"/>
            <a:chExt cx="12436475" cy="699452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8D04DB2-79EC-4907-BD28-E17FB4AFB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1427" r="6399"/>
            <a:stretch/>
          </p:blipFill>
          <p:spPr>
            <a:xfrm>
              <a:off x="2249423" y="0"/>
              <a:ext cx="10187052" cy="6994525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454DF9-A0C8-42EE-B1B3-2A57EC8ACE0B}"/>
                </a:ext>
              </a:extLst>
            </p:cNvPr>
            <p:cNvSpPr/>
            <p:nvPr userDrawn="1"/>
          </p:nvSpPr>
          <p:spPr bwMode="auto">
            <a:xfrm>
              <a:off x="0" y="-1"/>
              <a:ext cx="2408238" cy="6994525"/>
            </a:xfrm>
            <a:prstGeom prst="rect">
              <a:avLst/>
            </a:prstGeom>
            <a:solidFill>
              <a:srgbClr val="E2E3E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1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26425" y="2128263"/>
            <a:ext cx="7477989" cy="3586208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2" tIns="143426" rIns="179282" bIns="14342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141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18C12CA-FF1E-41F6-84F9-03ED0B84E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3253" y="4495237"/>
            <a:ext cx="6507352" cy="727892"/>
          </a:xfrm>
        </p:spPr>
        <p:txBody>
          <a:bodyPr/>
          <a:lstStyle>
            <a:lvl1pPr>
              <a:defRPr sz="1765">
                <a:solidFill>
                  <a:schemeClr val="bg1"/>
                </a:solidFill>
              </a:defRPr>
            </a:lvl1pPr>
            <a:lvl2pPr>
              <a:defRPr sz="1765">
                <a:solidFill>
                  <a:schemeClr val="bg1"/>
                </a:solidFill>
              </a:defRPr>
            </a:lvl2pPr>
            <a:lvl3pPr>
              <a:defRPr sz="1372"/>
            </a:lvl3pPr>
            <a:lvl4pPr>
              <a:defRPr sz="1372"/>
            </a:lvl4pPr>
            <a:lvl5pPr>
              <a:defRPr sz="1029"/>
            </a:lvl5pPr>
          </a:lstStyle>
          <a:p>
            <a:pPr lvl="0"/>
            <a:r>
              <a:rPr lang="en-US"/>
              <a:t>Author name</a:t>
            </a:r>
          </a:p>
          <a:p>
            <a:pPr lvl="1"/>
            <a:r>
              <a:rPr lang="en-US"/>
              <a:t>Date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6A627AC-F0E8-4823-99FD-AD035C641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5802" y="2677570"/>
            <a:ext cx="6564802" cy="1793104"/>
          </a:xfrm>
          <a:noFill/>
        </p:spPr>
        <p:txBody>
          <a:bodyPr lIns="0" tIns="0" rIns="0" bIns="182880" anchor="b" anchorCtr="0"/>
          <a:lstStyle>
            <a:lvl1pPr>
              <a:defRPr sz="4705" strike="noStrike" spc="-49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Microsoft 365 title or event name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82" y="472516"/>
            <a:ext cx="1335673" cy="19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704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1978148-DDB8-4B1B-91B8-28130218C585}"/>
              </a:ext>
            </a:extLst>
          </p:cNvPr>
          <p:cNvGrpSpPr/>
          <p:nvPr userDrawn="1"/>
        </p:nvGrpSpPr>
        <p:grpSpPr>
          <a:xfrm>
            <a:off x="0" y="-1"/>
            <a:ext cx="12192000" cy="6858001"/>
            <a:chOff x="0" y="-1"/>
            <a:chExt cx="12436475" cy="699452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8D04DB2-79EC-4907-BD28-E17FB4AFB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1427" r="6399"/>
            <a:stretch/>
          </p:blipFill>
          <p:spPr>
            <a:xfrm>
              <a:off x="2249423" y="0"/>
              <a:ext cx="10187052" cy="699452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9454DF9-A0C8-42EE-B1B3-2A57EC8ACE0B}"/>
                </a:ext>
              </a:extLst>
            </p:cNvPr>
            <p:cNvSpPr/>
            <p:nvPr userDrawn="1"/>
          </p:nvSpPr>
          <p:spPr bwMode="auto">
            <a:xfrm>
              <a:off x="0" y="-1"/>
              <a:ext cx="2408238" cy="6994525"/>
            </a:xfrm>
            <a:prstGeom prst="rect">
              <a:avLst/>
            </a:prstGeom>
            <a:solidFill>
              <a:srgbClr val="E2E3E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1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28682" y="2161468"/>
            <a:ext cx="7477989" cy="358620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2" tIns="143426" rIns="179282" bIns="14342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141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718C12CA-FF1E-41F6-84F9-03ED0B84E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3253" y="4495237"/>
            <a:ext cx="6507352" cy="724246"/>
          </a:xfrm>
        </p:spPr>
        <p:txBody>
          <a:bodyPr/>
          <a:lstStyle>
            <a:lvl1pPr>
              <a:defRPr sz="1765">
                <a:solidFill>
                  <a:schemeClr val="tx1"/>
                </a:solidFill>
              </a:defRPr>
            </a:lvl1pPr>
            <a:lvl2pPr>
              <a:defRPr sz="1765">
                <a:solidFill>
                  <a:schemeClr val="tx1"/>
                </a:solidFill>
              </a:defRPr>
            </a:lvl2pPr>
            <a:lvl3pPr>
              <a:defRPr sz="1372"/>
            </a:lvl3pPr>
            <a:lvl4pPr>
              <a:defRPr sz="1372"/>
            </a:lvl4pPr>
            <a:lvl5pPr>
              <a:defRPr sz="1029"/>
            </a:lvl5pPr>
          </a:lstStyle>
          <a:p>
            <a:pPr lvl="0"/>
            <a:r>
              <a:rPr lang="en-US"/>
              <a:t>Author name</a:t>
            </a:r>
          </a:p>
          <a:p>
            <a:pPr lvl="1"/>
            <a:r>
              <a:rPr lang="en-US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6A627AC-F0E8-4823-99FD-AD035C641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5802" y="2677570"/>
            <a:ext cx="6564802" cy="1793104"/>
          </a:xfrm>
          <a:noFill/>
        </p:spPr>
        <p:txBody>
          <a:bodyPr lIns="0" tIns="0" rIns="0" bIns="182880" anchor="b" anchorCtr="0"/>
          <a:lstStyle>
            <a:lvl1pPr>
              <a:defRPr sz="4705" strike="noStrike" spc="-49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Microsoft 365 title or event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82" y="472516"/>
            <a:ext cx="1335673" cy="19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1887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F1B22-0875-40E9-8B59-56D4EEA3D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FC2A9-64CF-40EB-9970-DE792C365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E65E4-B75E-4683-9427-AF38328B4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5895A-500D-4FE8-BB59-FDC33F4DA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E5CCB-E124-4584-A354-D99766A8B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470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1168944"/>
            <a:ext cx="3618381" cy="899665"/>
          </a:xfrm>
        </p:spPr>
        <p:txBody>
          <a:bodyPr lIns="0" tIns="0" rIns="0" bIns="0"/>
          <a:lstStyle>
            <a:lvl1pPr>
              <a:defRPr sz="1765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29843" y="1168944"/>
            <a:ext cx="3837818" cy="3786998"/>
          </a:xfrm>
        </p:spPr>
        <p:txBody>
          <a:bodyPr wrap="square" lIns="0" tIns="0" rIns="0" bIns="0">
            <a:noAutofit/>
          </a:bodyPr>
          <a:lstStyle>
            <a:lvl1pPr marL="0" indent="0" defTabSz="507336">
              <a:spcAft>
                <a:spcPts val="490"/>
              </a:spcAft>
              <a:buNone/>
              <a:defRPr sz="1765" spc="0" baseline="0">
                <a:solidFill>
                  <a:schemeClr val="tx2"/>
                </a:solidFill>
              </a:defRPr>
            </a:lvl1pPr>
            <a:lvl2pPr marL="224100" indent="0">
              <a:buNone/>
              <a:defRPr sz="1765"/>
            </a:lvl2pPr>
            <a:lvl3pPr marL="448198" indent="0">
              <a:buNone/>
              <a:defRPr sz="1765"/>
            </a:lvl3pPr>
            <a:lvl4pPr marL="672298" indent="0">
              <a:buNone/>
              <a:defRPr sz="1765"/>
            </a:lvl4pPr>
            <a:lvl5pPr marL="896397" indent="0">
              <a:buNone/>
              <a:defRPr sz="1765"/>
            </a:lvl5pPr>
          </a:lstStyle>
          <a:p>
            <a:pPr lvl="0"/>
            <a:r>
              <a:rPr lang="en-US"/>
              <a:t>##	Section Title</a:t>
            </a:r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5D44EBAA-1080-2641-A084-EB6038C6BC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99362037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5996" y="1922803"/>
            <a:ext cx="11306469" cy="60353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353"/>
              </a:lnSpc>
              <a:buNone/>
              <a:defRPr sz="1961" b="0" i="0" spc="0">
                <a:solidFill>
                  <a:schemeClr val="tx1"/>
                </a:solidFill>
                <a:latin typeface="+mj-lt"/>
              </a:defRPr>
            </a:lvl1pPr>
            <a:lvl2pPr marL="0" indent="0">
              <a:lnSpc>
                <a:spcPts val="2353"/>
              </a:lnSpc>
              <a:buNone/>
              <a:defRPr spc="0"/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en-US"/>
              <a:t>Large: subhead Segoe UI </a:t>
            </a:r>
            <a:r>
              <a:rPr lang="en-US" err="1"/>
              <a:t>Semibold</a:t>
            </a:r>
            <a:r>
              <a:rPr lang="en-US"/>
              <a:t> 20/24</a:t>
            </a:r>
          </a:p>
          <a:p>
            <a:pPr lvl="1"/>
            <a:r>
              <a:rPr lang="en-US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5996" y="3151388"/>
            <a:ext cx="11306469" cy="443776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0"/>
              </a:spcBef>
              <a:buNone/>
              <a:defRPr sz="1372" b="0" spc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ts val="1765"/>
              </a:lnSpc>
              <a:spcBef>
                <a:spcPts val="0"/>
              </a:spcBef>
              <a:buNone/>
              <a:defRPr sz="1372" spc="0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en-US"/>
              <a:t>Medium: paragraph title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  <a:p>
            <a:pPr lvl="1"/>
            <a:r>
              <a:rPr lang="en-US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5996" y="4352947"/>
            <a:ext cx="11306469" cy="331946"/>
          </a:xfrm>
        </p:spPr>
        <p:txBody>
          <a:bodyPr lIns="0" tIns="0" rIns="0" bIns="0"/>
          <a:lstStyle>
            <a:lvl1pPr marL="0" indent="0">
              <a:lnSpc>
                <a:spcPts val="1176"/>
              </a:lnSpc>
              <a:spcBef>
                <a:spcPts val="0"/>
              </a:spcBef>
              <a:buNone/>
              <a:defRPr sz="981" spc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981" spc="0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0" indent="0">
              <a:lnSpc>
                <a:spcPct val="100000"/>
              </a:lnSpc>
              <a:buNone/>
              <a:defRPr/>
            </a:lvl5pPr>
          </a:lstStyle>
          <a:p>
            <a:pPr lvl="4"/>
            <a:r>
              <a:rPr lang="en-US"/>
              <a:t>Small caption: Segoe UI Bold 10/12</a:t>
            </a:r>
          </a:p>
          <a:p>
            <a:pPr lvl="1"/>
            <a:r>
              <a:rPr lang="en-US"/>
              <a:t>Small caption Segoe Regular 10/12</a:t>
            </a:r>
          </a:p>
        </p:txBody>
      </p:sp>
      <p:sp>
        <p:nvSpPr>
          <p:cNvPr id="9" name="Footer Placeholder 14">
            <a:extLst>
              <a:ext uri="{FF2B5EF4-FFF2-40B4-BE49-F238E27FC236}">
                <a16:creationId xmlns:a16="http://schemas.microsoft.com/office/drawing/2014/main" id="{792CEBAD-C5CC-0544-9FE5-B0B00445BA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432585020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5996" y="1922588"/>
            <a:ext cx="9384447" cy="60353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353"/>
              </a:lnSpc>
              <a:buNone/>
              <a:defRPr lang="en-US" sz="1961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4100" indent="0">
              <a:buNone/>
              <a:defRPr/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en-US"/>
              <a:t>Subhead Segoe UI Regular 20/24. Dis </a:t>
            </a:r>
            <a:r>
              <a:rPr lang="en-US" err="1"/>
              <a:t>apid</a:t>
            </a:r>
            <a:r>
              <a:rPr lang="en-US"/>
              <a:t> </a:t>
            </a:r>
            <a:r>
              <a:rPr lang="en-US" err="1"/>
              <a:t>es</a:t>
            </a:r>
            <a:r>
              <a:rPr lang="en-US"/>
              <a:t> </a:t>
            </a:r>
            <a:r>
              <a:rPr lang="en-US" err="1"/>
              <a:t>simusanditis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ex et </a:t>
            </a:r>
            <a:r>
              <a:rPr lang="en-US" err="1"/>
              <a:t>illore</a:t>
            </a:r>
            <a:r>
              <a:rPr lang="en-US"/>
              <a:t>, </a:t>
            </a:r>
            <a:r>
              <a:rPr lang="en-US" err="1"/>
              <a:t>nectationet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dic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</a:t>
            </a:r>
            <a:r>
              <a:rPr lang="en-US" err="1"/>
              <a:t>vit</a:t>
            </a:r>
            <a:r>
              <a:rPr lang="en-US"/>
              <a:t> </a:t>
            </a:r>
            <a:r>
              <a:rPr lang="en-US" err="1"/>
              <a:t>velestium</a:t>
            </a:r>
            <a:r>
              <a:rPr lang="en-US"/>
              <a:t> </a:t>
            </a:r>
            <a:r>
              <a:rPr lang="en-US" err="1"/>
              <a:t>reperro</a:t>
            </a:r>
            <a:r>
              <a:rPr lang="en-US"/>
              <a:t> </a:t>
            </a:r>
            <a:r>
              <a:rPr lang="en-US" err="1"/>
              <a:t>rroviduntion</a:t>
            </a:r>
            <a:r>
              <a:rPr lang="en-US"/>
              <a:t> </a:t>
            </a:r>
            <a:r>
              <a:rPr lang="en-US" err="1"/>
              <a:t>conem</a:t>
            </a:r>
            <a:r>
              <a:rPr lang="en-US"/>
              <a:t> </a:t>
            </a:r>
            <a:r>
              <a:rPr lang="en-US" err="1"/>
              <a:t>rehend</a:t>
            </a:r>
            <a:r>
              <a:rPr lang="en-US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5996" y="3151388"/>
            <a:ext cx="3618381" cy="2675156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0"/>
              </a:spcBef>
              <a:spcAft>
                <a:spcPts val="588"/>
              </a:spcAft>
              <a:buNone/>
              <a:defRPr sz="1372" b="0" spc="0" baseline="0">
                <a:solidFill>
                  <a:schemeClr val="tx2"/>
                </a:solidFill>
                <a:latin typeface="+mj-lt"/>
              </a:defRPr>
            </a:lvl1pPr>
            <a:lvl2pPr marL="280124" marR="0" indent="-280124" algn="l" defTabSz="914378" rtl="0" eaLnBrk="1" fontAlgn="auto" latinLnBrk="0" hangingPunct="1">
              <a:lnSpc>
                <a:spcPts val="1765"/>
              </a:lnSpc>
              <a:spcBef>
                <a:spcPts val="0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372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  <a:p>
            <a:pPr marL="280124" marR="0" lvl="1" indent="-280124" algn="l" defTabSz="914378" rtl="0" eaLnBrk="1" fontAlgn="auto" latinLnBrk="0" hangingPunct="1">
              <a:lnSpc>
                <a:spcPts val="1765"/>
              </a:lnSpc>
              <a:spcBef>
                <a:spcPts val="1176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ra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sunt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marL="280124" marR="0" lvl="1" indent="-280124" algn="l" defTabSz="914378" rtl="0" eaLnBrk="1" fontAlgn="auto" latinLnBrk="0" hangingPunct="1">
              <a:lnSpc>
                <a:spcPts val="1765"/>
              </a:lnSpc>
              <a:spcBef>
                <a:spcPts val="1176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3383CEA-4FEB-4C9E-B7D6-3B36BC8EB7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449" y="3151388"/>
            <a:ext cx="3618381" cy="2675156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0"/>
              </a:spcBef>
              <a:spcAft>
                <a:spcPts val="588"/>
              </a:spcAft>
              <a:buNone/>
              <a:defRPr sz="1372" b="0" spc="0" baseline="0">
                <a:solidFill>
                  <a:schemeClr val="tx2"/>
                </a:solidFill>
                <a:latin typeface="+mj-lt"/>
              </a:defRPr>
            </a:lvl1pPr>
            <a:lvl2pPr marL="280124" marR="0" indent="-280124" algn="l" defTabSz="914378" rtl="0" eaLnBrk="1" fontAlgn="auto" latinLnBrk="0" hangingPunct="1">
              <a:lnSpc>
                <a:spcPts val="1765"/>
              </a:lnSpc>
              <a:spcBef>
                <a:spcPts val="0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372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  <a:p>
            <a:pPr marL="280124" marR="0" lvl="1" indent="-280124" algn="l" defTabSz="914378" rtl="0" eaLnBrk="1" fontAlgn="auto" latinLnBrk="0" hangingPunct="1">
              <a:lnSpc>
                <a:spcPts val="1765"/>
              </a:lnSpc>
              <a:spcBef>
                <a:spcPts val="1176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ra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sunt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marL="280124" marR="0" lvl="1" indent="-280124" algn="l" defTabSz="914378" rtl="0" eaLnBrk="1" fontAlgn="auto" latinLnBrk="0" hangingPunct="1">
              <a:lnSpc>
                <a:spcPts val="1765"/>
              </a:lnSpc>
              <a:spcBef>
                <a:spcPts val="1176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5007055-7118-477F-B301-DB401591FA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49960" y="3151388"/>
            <a:ext cx="3618381" cy="2675156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0"/>
              </a:spcBef>
              <a:spcAft>
                <a:spcPts val="588"/>
              </a:spcAft>
              <a:buNone/>
              <a:defRPr sz="1372" b="0" spc="0" baseline="0">
                <a:solidFill>
                  <a:schemeClr val="tx2"/>
                </a:solidFill>
                <a:latin typeface="+mj-lt"/>
              </a:defRPr>
            </a:lvl1pPr>
            <a:lvl2pPr marL="280124" marR="0" indent="-280124" algn="l" defTabSz="914378" rtl="0" eaLnBrk="1" fontAlgn="auto" latinLnBrk="0" hangingPunct="1">
              <a:lnSpc>
                <a:spcPts val="1765"/>
              </a:lnSpc>
              <a:spcBef>
                <a:spcPts val="0"/>
              </a:spcBef>
              <a:spcAft>
                <a:spcPts val="588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372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  <a:p>
            <a:pPr marL="280124" marR="0" lvl="1" indent="-280124" algn="l" defTabSz="914378" rtl="0" eaLnBrk="1" fontAlgn="auto" latinLnBrk="0" hangingPunct="1">
              <a:lnSpc>
                <a:spcPts val="1765"/>
              </a:lnSpc>
              <a:spcBef>
                <a:spcPts val="1176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ra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sunt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marL="280124" marR="0" lvl="1" indent="-280124" algn="l" defTabSz="914378" rtl="0" eaLnBrk="1" fontAlgn="auto" latinLnBrk="0" hangingPunct="1">
              <a:lnSpc>
                <a:spcPts val="1765"/>
              </a:lnSpc>
              <a:spcBef>
                <a:spcPts val="1176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  <p:sp>
        <p:nvSpPr>
          <p:cNvPr id="9" name="Footer Placeholder 14">
            <a:extLst>
              <a:ext uri="{FF2B5EF4-FFF2-40B4-BE49-F238E27FC236}">
                <a16:creationId xmlns:a16="http://schemas.microsoft.com/office/drawing/2014/main" id="{5E8D43B7-8257-D84A-AC54-1B6FD26315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818450996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Text option 2: two columns copy heavy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39B6D-21AF-485C-B606-D6EA248988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996" y="2363624"/>
            <a:ext cx="3618381" cy="2483629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1177"/>
              </a:spcBef>
              <a:buNone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ra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sunt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D0D85DDD-B7EA-4D73-BA98-A5ACF1DB2D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03152" y="2363624"/>
            <a:ext cx="3618381" cy="2483629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1177"/>
              </a:spcBef>
              <a:buNone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ra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sunt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138E79E6-9873-FD4B-AE77-547F8559AE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938597543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464958" y="1599725"/>
            <a:ext cx="3609417" cy="3099393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196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Place photo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5996" y="4927922"/>
            <a:ext cx="3618381" cy="1201226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1177"/>
              </a:spcBef>
              <a:buNone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144083" y="4927922"/>
            <a:ext cx="3618381" cy="1201226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1177"/>
              </a:spcBef>
              <a:buNone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25" name="Content Placeholder 15">
            <a:extLst>
              <a:ext uri="{FF2B5EF4-FFF2-40B4-BE49-F238E27FC236}">
                <a16:creationId xmlns:a16="http://schemas.microsoft.com/office/drawing/2014/main" id="{FF38BC9F-387A-498E-A040-4619A490AEDD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300039" y="1599725"/>
            <a:ext cx="3609417" cy="3099393"/>
          </a:xfrm>
          <a:blipFill>
            <a:blip r:embed="rId3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196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Place photo</a:t>
            </a:r>
          </a:p>
        </p:txBody>
      </p:sp>
      <p:sp>
        <p:nvSpPr>
          <p:cNvPr id="26" name="Content Placeholder 15">
            <a:extLst>
              <a:ext uri="{FF2B5EF4-FFF2-40B4-BE49-F238E27FC236}">
                <a16:creationId xmlns:a16="http://schemas.microsoft.com/office/drawing/2014/main" id="{EEF5E46D-3409-4544-8C4E-211F133E580F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44084" y="1599722"/>
            <a:ext cx="3609417" cy="3099394"/>
          </a:xfrm>
          <a:blipFill>
            <a:blip r:embed="rId4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196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Place photo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97742EC-5845-4BB1-84A3-00C1CF89012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03152" y="4927922"/>
            <a:ext cx="3618381" cy="1201226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1177"/>
              </a:spcBef>
              <a:buNone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CA59C6B7-B917-1840-9DE3-C346678711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049061189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55996" y="2158887"/>
            <a:ext cx="1693247" cy="895855"/>
          </a:xfrm>
        </p:spPr>
        <p:txBody>
          <a:bodyPr>
            <a:noAutofit/>
          </a:bodyPr>
          <a:lstStyle>
            <a:lvl1pPr marL="0" indent="0">
              <a:buNone/>
              <a:defRPr sz="1961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5996" y="3167819"/>
            <a:ext cx="1693247" cy="2817053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882"/>
              </a:spcBef>
              <a:buNone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marL="0" marR="0" lvl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</a:t>
            </a:r>
            <a:r>
              <a:rPr lang="en-US" err="1"/>
              <a:t>Semibold</a:t>
            </a:r>
            <a:r>
              <a:rPr lang="en-US"/>
              <a:t>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378328" y="3167818"/>
            <a:ext cx="1693247" cy="2803396"/>
          </a:xfrm>
        </p:spPr>
        <p:txBody>
          <a:bodyPr lIns="0" tIns="0" rIns="0" bIns="0"/>
          <a:lstStyle>
            <a:lvl1pPr marL="0" marR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372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marL="0" marR="0" lvl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</a:t>
            </a:r>
            <a:r>
              <a:rPr lang="en-US" err="1"/>
              <a:t>Semibold</a:t>
            </a:r>
            <a:r>
              <a:rPr lang="en-US"/>
              <a:t>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00663" y="3167818"/>
            <a:ext cx="1693247" cy="2803396"/>
          </a:xfrm>
        </p:spPr>
        <p:txBody>
          <a:bodyPr lIns="0" tIns="0" rIns="0" bIns="0"/>
          <a:lstStyle>
            <a:lvl1pPr marL="0" marR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marL="0" marR="0" lvl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</a:t>
            </a:r>
            <a:r>
              <a:rPr lang="en-US" err="1"/>
              <a:t>Semibold</a:t>
            </a:r>
            <a:r>
              <a:rPr lang="en-US"/>
              <a:t>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222995" y="3167818"/>
            <a:ext cx="1693247" cy="2803396"/>
          </a:xfrm>
        </p:spPr>
        <p:txBody>
          <a:bodyPr lIns="0" tIns="0" rIns="0" bIns="0"/>
          <a:lstStyle>
            <a:lvl1pPr marL="0" marR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372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marL="0" marR="0" lvl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</a:t>
            </a:r>
            <a:r>
              <a:rPr lang="en-US" err="1"/>
              <a:t>Semibold</a:t>
            </a:r>
            <a:r>
              <a:rPr lang="en-US"/>
              <a:t>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145329" y="3167818"/>
            <a:ext cx="1693247" cy="2803396"/>
          </a:xfrm>
        </p:spPr>
        <p:txBody>
          <a:bodyPr lIns="0" tIns="0" rIns="0" bIns="0"/>
          <a:lstStyle>
            <a:lvl1pPr marL="0" marR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marL="0" marR="0" lvl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</a:t>
            </a:r>
            <a:r>
              <a:rPr lang="en-US" err="1"/>
              <a:t>Semibold</a:t>
            </a:r>
            <a:r>
              <a:rPr lang="en-US"/>
              <a:t>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067660" y="3167818"/>
            <a:ext cx="1693247" cy="2803396"/>
          </a:xfrm>
        </p:spPr>
        <p:txBody>
          <a:bodyPr lIns="0" tIns="0" rIns="0" bIns="0"/>
          <a:lstStyle>
            <a:lvl1pPr marL="0" marR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marL="0" marR="0" lvl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</a:t>
            </a:r>
            <a:r>
              <a:rPr lang="en-US" err="1"/>
              <a:t>Semibold</a:t>
            </a:r>
            <a:r>
              <a:rPr lang="en-US"/>
              <a:t>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378328" y="2158887"/>
            <a:ext cx="1693247" cy="895855"/>
          </a:xfrm>
        </p:spPr>
        <p:txBody>
          <a:bodyPr>
            <a:noAutofit/>
          </a:bodyPr>
          <a:lstStyle>
            <a:lvl1pPr marL="0" indent="0">
              <a:buNone/>
              <a:defRPr sz="1961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00663" y="2158887"/>
            <a:ext cx="1693247" cy="895855"/>
          </a:xfrm>
        </p:spPr>
        <p:txBody>
          <a:bodyPr>
            <a:noAutofit/>
          </a:bodyPr>
          <a:lstStyle>
            <a:lvl1pPr marL="0" indent="0">
              <a:buNone/>
              <a:defRPr sz="1961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222995" y="2158887"/>
            <a:ext cx="1693247" cy="895855"/>
          </a:xfrm>
        </p:spPr>
        <p:txBody>
          <a:bodyPr>
            <a:noAutofit/>
          </a:bodyPr>
          <a:lstStyle>
            <a:lvl1pPr marL="0" indent="0">
              <a:buNone/>
              <a:defRPr sz="1961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145329" y="2158887"/>
            <a:ext cx="1693247" cy="895855"/>
          </a:xfrm>
        </p:spPr>
        <p:txBody>
          <a:bodyPr>
            <a:noAutofit/>
          </a:bodyPr>
          <a:lstStyle>
            <a:lvl1pPr marL="0" indent="0">
              <a:buNone/>
              <a:defRPr sz="1961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067660" y="2158887"/>
            <a:ext cx="1693247" cy="895855"/>
          </a:xfrm>
        </p:spPr>
        <p:txBody>
          <a:bodyPr>
            <a:noAutofit/>
          </a:bodyPr>
          <a:lstStyle>
            <a:lvl1pPr marL="0" indent="0">
              <a:buNone/>
              <a:defRPr sz="1961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FF16C0-0541-41AD-98F7-A469609E8D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55996" y="2025027"/>
            <a:ext cx="256787" cy="258381"/>
          </a:xfrm>
        </p:spPr>
        <p:txBody>
          <a:bodyPr tIns="0" bIns="0"/>
          <a:lstStyle>
            <a:lvl1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1.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95171A5B-905D-4832-B11A-13594619F33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379574" y="2025027"/>
            <a:ext cx="256787" cy="258381"/>
          </a:xfrm>
        </p:spPr>
        <p:txBody>
          <a:bodyPr tIns="0" bIns="0"/>
          <a:lstStyle>
            <a:lvl1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2.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DDBE933A-166C-4934-8425-2A89AAA211E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03152" y="2025027"/>
            <a:ext cx="256787" cy="258381"/>
          </a:xfrm>
        </p:spPr>
        <p:txBody>
          <a:bodyPr tIns="0" bIns="0"/>
          <a:lstStyle>
            <a:lvl1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3.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171069D2-CF68-4D89-9134-20A61AFA10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29843" y="2025027"/>
            <a:ext cx="256787" cy="258381"/>
          </a:xfrm>
        </p:spPr>
        <p:txBody>
          <a:bodyPr tIns="0" bIns="0"/>
          <a:lstStyle>
            <a:lvl1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4.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77858A5B-7408-41FF-9369-C0F9B773A30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139414" y="2025027"/>
            <a:ext cx="256787" cy="258381"/>
          </a:xfrm>
        </p:spPr>
        <p:txBody>
          <a:bodyPr tIns="0" bIns="0"/>
          <a:lstStyle>
            <a:lvl1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5.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AF637A76-D1E1-49A2-AF33-3521BBC721C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067661" y="2025027"/>
            <a:ext cx="256787" cy="258381"/>
          </a:xfrm>
        </p:spPr>
        <p:txBody>
          <a:bodyPr tIns="0" bIns="0"/>
          <a:lstStyle>
            <a:lvl1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14113" rtl="0" eaLnBrk="1" fontAlgn="base" latinLnBrk="0" hangingPunct="1">
              <a:lnSpc>
                <a:spcPts val="2353"/>
              </a:lnSpc>
              <a:spcBef>
                <a:spcPct val="0"/>
              </a:spcBef>
              <a:spcAft>
                <a:spcPct val="0"/>
              </a:spcAft>
              <a:defRPr lang="en-US" sz="981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6.</a:t>
            </a:r>
          </a:p>
        </p:txBody>
      </p:sp>
      <p:sp>
        <p:nvSpPr>
          <p:cNvPr id="23" name="Footer Placeholder 14">
            <a:extLst>
              <a:ext uri="{FF2B5EF4-FFF2-40B4-BE49-F238E27FC236}">
                <a16:creationId xmlns:a16="http://schemas.microsoft.com/office/drawing/2014/main" id="{CDC19876-13E5-1847-AE6E-14EA37A9CE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167826947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 strike="noStrike"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5" name="Footer Placeholder 14">
            <a:extLst>
              <a:ext uri="{FF2B5EF4-FFF2-40B4-BE49-F238E27FC236}">
                <a16:creationId xmlns:a16="http://schemas.microsoft.com/office/drawing/2014/main" id="{95231FD8-80B3-7243-A07F-7383027E4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12875044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5">
            <a:extLst>
              <a:ext uri="{FF2B5EF4-FFF2-40B4-BE49-F238E27FC236}">
                <a16:creationId xmlns:a16="http://schemas.microsoft.com/office/drawing/2014/main" id="{12C2E0BE-626E-41E0-A8FC-5C4D52517F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1297" y="2153804"/>
            <a:ext cx="7454643" cy="3558191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705" spc="-49" baseline="0" dirty="0">
                <a:solidFill>
                  <a:schemeClr val="tx1"/>
                </a:solidFill>
              </a:defRPr>
            </a:lvl1pPr>
          </a:lstStyle>
          <a:p>
            <a:pPr marL="0" lvl="0">
              <a:lnSpc>
                <a:spcPts val="549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8430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5">
            <a:extLst>
              <a:ext uri="{FF2B5EF4-FFF2-40B4-BE49-F238E27FC236}">
                <a16:creationId xmlns:a16="http://schemas.microsoft.com/office/drawing/2014/main" id="{60388DA1-8C2D-4FFD-88BD-DE4D7CEFD0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1297" y="2153804"/>
            <a:ext cx="7454643" cy="3558191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705" spc="-49" baseline="0" dirty="0">
                <a:solidFill>
                  <a:schemeClr val="tx1"/>
                </a:solidFill>
              </a:defRPr>
            </a:lvl1pPr>
          </a:lstStyle>
          <a:p>
            <a:pPr marL="0" lvl="0">
              <a:lnSpc>
                <a:spcPts val="549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88046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EDEC010-DDB9-42D4-B78F-4D54E3BEA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blackWhite">
          <a:xfrm>
            <a:off x="0" y="0"/>
            <a:ext cx="4356100" cy="685800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CF6E003-50E5-45D8-A623-8E629A545C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3637" cy="5683250"/>
          </a:xfr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55F69672-DC8B-4F90-8167-6367A65F8F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38315" y="585788"/>
            <a:ext cx="6669658" cy="615553"/>
          </a:xfrm>
        </p:spPr>
        <p:txBody>
          <a:bodyPr anchor="t" anchorCtr="0"/>
          <a:lstStyle>
            <a:lvl1pPr marL="0" indent="0">
              <a:spcAft>
                <a:spcPts val="1200"/>
              </a:spcAft>
              <a:buNone/>
              <a:defRPr sz="2800"/>
            </a:lvl1pPr>
            <a:lvl2pPr marL="2286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C50D92B-4EB4-468C-A100-8C1C7F3DE9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38316" y="1488694"/>
            <a:ext cx="6665423" cy="287771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353"/>
              </a:lnSpc>
              <a:buNone/>
              <a:defRPr sz="1961" b="0" i="0">
                <a:solidFill>
                  <a:schemeClr val="tx1"/>
                </a:solidFill>
                <a:latin typeface="+mn-lt"/>
              </a:defRPr>
            </a:lvl1pPr>
            <a:lvl2pPr marL="224100" indent="0">
              <a:buNone/>
              <a:defRPr/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pt-BR"/>
              <a:t>Large subhead Segoe UI Regular 20/24. Em volor resequaectur.</a:t>
            </a:r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A2FBA51A-E78F-48F6-BA53-6E252C1FB0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38315" y="2273488"/>
            <a:ext cx="6665422" cy="3995550"/>
          </a:xfrm>
        </p:spPr>
        <p:txBody>
          <a:bodyPr lIns="0" tIns="0" rIns="0" bIns="0"/>
          <a:lstStyle>
            <a:lvl1pPr marL="280124" indent="-280124">
              <a:lnSpc>
                <a:spcPts val="1765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72" b="0" i="0" spc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765"/>
              </a:lnSpc>
              <a:spcBef>
                <a:spcPts val="0"/>
              </a:spcBef>
              <a:buNone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</a:p>
          <a:p>
            <a:pPr lvl="0"/>
            <a:endParaRPr lang="en-US"/>
          </a:p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</a:p>
          <a:p>
            <a:pPr lvl="0"/>
            <a:endParaRPr lang="en-US"/>
          </a:p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8147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14" pos="3110">
          <p15:clr>
            <a:srgbClr val="5ACBF0"/>
          </p15:clr>
        </p15:guide>
        <p15:guide id="29" orient="horz" pos="2160">
          <p15:clr>
            <a:srgbClr val="FDE53C"/>
          </p15:clr>
        </p15:guide>
        <p15:guide id="30" pos="237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BDAE7-E762-4269-927D-A043CD1D8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2440C-65C5-4A8A-AD37-B2E75A205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67E99-BC9F-433A-B9AE-640EB5584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E0FFD-D0FE-4FFB-923E-BFC7D6EF8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3DF4C-C5AE-4FB2-859E-524B84339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996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29842" y="0"/>
            <a:ext cx="5962158" cy="6858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554195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Photo layout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31D123-CA1A-4568-88C8-6B1287D07E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994" y="2363624"/>
            <a:ext cx="4822952" cy="2649571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1177"/>
              </a:spcBef>
              <a:buNone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  <a:p>
            <a:pPr>
              <a:spcBef>
                <a:spcPts val="1200"/>
              </a:spcBef>
            </a:pPr>
            <a:r>
              <a:rPr lang="en-US" b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E56201C-07C6-4B48-97C5-8ACFF3D0A9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5996" y="1922588"/>
            <a:ext cx="4822951" cy="287771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353"/>
              </a:lnSpc>
              <a:buNone/>
              <a:defRPr lang="en-US" sz="1961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4100" indent="0">
              <a:buNone/>
              <a:defRPr/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en-US"/>
              <a:t>Subhead Segoe UI Regular 20/24. </a:t>
            </a:r>
          </a:p>
        </p:txBody>
      </p:sp>
      <p:sp>
        <p:nvSpPr>
          <p:cNvPr id="7" name="Footer Placeholder 14">
            <a:extLst>
              <a:ext uri="{FF2B5EF4-FFF2-40B4-BE49-F238E27FC236}">
                <a16:creationId xmlns:a16="http://schemas.microsoft.com/office/drawing/2014/main" id="{7397557A-B9E9-4375-BD93-C4F91A7803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</a:t>
            </a:r>
          </a:p>
        </p:txBody>
      </p:sp>
    </p:spTree>
    <p:extLst>
      <p:ext uri="{BB962C8B-B14F-4D97-AF65-F5344CB8AC3E}">
        <p14:creationId xmlns:p14="http://schemas.microsoft.com/office/powerpoint/2010/main" val="658814773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55996" y="2158886"/>
            <a:ext cx="3618381" cy="2540231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1961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03152" y="2158886"/>
            <a:ext cx="3607487" cy="2540231"/>
          </a:xfrm>
          <a:blipFill>
            <a:blip r:embed="rId3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1961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139413" y="2158886"/>
            <a:ext cx="3623050" cy="2540231"/>
          </a:xfrm>
          <a:blipFill>
            <a:blip r:embed="rId4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1961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Photo layout 2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5996" y="4927922"/>
            <a:ext cx="3618381" cy="1201226"/>
          </a:xfrm>
        </p:spPr>
        <p:txBody>
          <a:bodyPr lIns="0" tIns="0" rIns="0" bIns="0"/>
          <a:lstStyle>
            <a:lvl1pPr marL="0" marR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372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marL="0" marR="0" lvl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00040" y="4927922"/>
            <a:ext cx="3618381" cy="1201226"/>
          </a:xfrm>
        </p:spPr>
        <p:txBody>
          <a:bodyPr lIns="0" tIns="0" rIns="0" bIns="0"/>
          <a:lstStyle>
            <a:lvl1pPr marL="0" marR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372">
                <a:solidFill>
                  <a:schemeClr val="tx2"/>
                </a:solidFill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marL="0" marR="0" lvl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144083" y="4927922"/>
            <a:ext cx="3618381" cy="1201226"/>
          </a:xfrm>
        </p:spPr>
        <p:txBody>
          <a:bodyPr lIns="0" tIns="0" rIns="0" bIns="0"/>
          <a:lstStyle>
            <a:lvl1pPr marL="0" marR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372">
                <a:solidFill>
                  <a:schemeClr val="tx2"/>
                </a:solidFill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marL="0" marR="0" lvl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4" name="Footer Placeholder 14">
            <a:extLst>
              <a:ext uri="{FF2B5EF4-FFF2-40B4-BE49-F238E27FC236}">
                <a16:creationId xmlns:a16="http://schemas.microsoft.com/office/drawing/2014/main" id="{3B5B741A-7576-5149-903B-7C99768D8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721520207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4B95F29-56C3-4C85-A12B-0B0BE769E7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44775" y="418151"/>
            <a:ext cx="7747227" cy="64398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5996" y="1922803"/>
            <a:ext cx="4758211" cy="60353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353"/>
              </a:lnSpc>
              <a:buNone/>
              <a:defRPr sz="1961" b="0" i="0">
                <a:solidFill>
                  <a:schemeClr val="tx1"/>
                </a:solidFill>
                <a:latin typeface="+mn-lt"/>
              </a:defRPr>
            </a:lvl1pPr>
            <a:lvl2pPr marL="224100" indent="0">
              <a:buNone/>
              <a:defRPr/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pt-BR"/>
              <a:t>Large subhead Segoe UI Regular 20/24. Em volor resequaectur.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5995" y="2707597"/>
            <a:ext cx="4758210" cy="2521268"/>
          </a:xfrm>
        </p:spPr>
        <p:txBody>
          <a:bodyPr lIns="0" tIns="0" rIns="0" bIns="0"/>
          <a:lstStyle>
            <a:lvl1pPr marL="280124" indent="-280124">
              <a:lnSpc>
                <a:spcPts val="1765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72" b="0" i="0" spc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765"/>
              </a:lnSpc>
              <a:spcBef>
                <a:spcPts val="0"/>
              </a:spcBef>
              <a:buNone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</a:p>
          <a:p>
            <a:pPr lvl="0"/>
            <a:endParaRPr lang="en-US"/>
          </a:p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</a:p>
          <a:p>
            <a:pPr lvl="0"/>
            <a:endParaRPr lang="en-US"/>
          </a:p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34476FE-7091-4DE7-A55E-3EF5A6569A7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57959" y="3421010"/>
            <a:ext cx="5834041" cy="54675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Footer Placeholder 14">
            <a:extLst>
              <a:ext uri="{FF2B5EF4-FFF2-40B4-BE49-F238E27FC236}">
                <a16:creationId xmlns:a16="http://schemas.microsoft.com/office/drawing/2014/main" id="{91B60D61-6FC1-0E45-8A2E-51410A6C63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825278703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99DE98C-91A8-4163-A280-8BB561692C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44775" y="418151"/>
            <a:ext cx="7747227" cy="6439851"/>
          </a:xfrm>
          <a:prstGeom prst="rect">
            <a:avLst/>
          </a:prstGeom>
        </p:spPr>
      </p:pic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784CA30E-A92E-4E40-944A-73B1CF9EEE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57959" y="3421010"/>
            <a:ext cx="5834041" cy="54675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D17D4B4-B6B9-4273-ACCB-7A5ED46F35A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72" y="2000738"/>
            <a:ext cx="1693247" cy="3034292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882"/>
              </a:spcBef>
              <a:buNone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marL="0" marR="0" lvl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B204BE2-B985-4315-8D5B-9C54B1074D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85798" y="2000738"/>
            <a:ext cx="1693247" cy="3034292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882"/>
              </a:spcBef>
              <a:buNone/>
              <a:defRPr lang="en-US" sz="1372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78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2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marL="0" marR="0" lvl="0" indent="0" algn="l" defTabSz="914378" rtl="0" eaLnBrk="1" fontAlgn="auto" latinLnBrk="0" hangingPunct="1">
              <a:lnSpc>
                <a:spcPts val="1765"/>
              </a:lnSpc>
              <a:spcBef>
                <a:spcPts val="88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89045D2-7C49-4F5C-A376-228A5A2B01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2: two columns</a:t>
            </a:r>
          </a:p>
        </p:txBody>
      </p:sp>
      <p:sp>
        <p:nvSpPr>
          <p:cNvPr id="10" name="Footer Placeholder 14">
            <a:extLst>
              <a:ext uri="{FF2B5EF4-FFF2-40B4-BE49-F238E27FC236}">
                <a16:creationId xmlns:a16="http://schemas.microsoft.com/office/drawing/2014/main" id="{E48FC59D-3F2F-9746-A309-EDC9968BC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005459881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CDB1EA-72FB-46B3-89D4-DEE1F2EF72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4249" y="486947"/>
            <a:ext cx="10869930" cy="63710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3</a:t>
            </a:r>
          </a:p>
        </p:txBody>
      </p:sp>
      <p:sp>
        <p:nvSpPr>
          <p:cNvPr id="8" name="Picture Placeholder 11">
            <a:extLst>
              <a:ext uri="{FF2B5EF4-FFF2-40B4-BE49-F238E27FC236}">
                <a16:creationId xmlns:a16="http://schemas.microsoft.com/office/drawing/2014/main" id="{0473E679-3B6D-497A-A0F6-454C968B760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93976" y="3488255"/>
            <a:ext cx="7678751" cy="54675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C171A6F7-E2D5-4545-B545-35D9AA4D13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706816067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55997" y="1950781"/>
            <a:ext cx="3618377" cy="3534843"/>
          </a:xfrm>
        </p:spPr>
        <p:txBody>
          <a:bodyPr anchor="ctr">
            <a:noAutofit/>
          </a:bodyPr>
          <a:lstStyle>
            <a:lvl1pPr marL="0" indent="0" algn="ctr">
              <a:buNone/>
              <a:defRPr sz="2353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Chart examples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5993" y="5857162"/>
            <a:ext cx="3618381" cy="301770"/>
          </a:xfrm>
        </p:spPr>
        <p:txBody>
          <a:bodyPr lIns="0" tIns="0" rIns="0" bIns="0"/>
          <a:lstStyle>
            <a:lvl1pPr marL="0" indent="0">
              <a:lnSpc>
                <a:spcPts val="1176"/>
              </a:lnSpc>
              <a:spcBef>
                <a:spcPts val="882"/>
              </a:spcBef>
              <a:buFont typeface="Arial" panose="020B0604020202020204" pitchFamily="34" charset="0"/>
              <a:buNone/>
              <a:defRPr sz="981" b="0" i="0" spc="0">
                <a:solidFill>
                  <a:schemeClr val="tx1"/>
                </a:solidFill>
                <a:latin typeface="+mn-lt"/>
              </a:defRPr>
            </a:lvl1pPr>
            <a:lvl2pPr marL="0" marR="0" indent="0" algn="l" defTabSz="914378" rtl="0" eaLnBrk="1" fontAlgn="auto" latinLnBrk="0" hangingPunct="1">
              <a:lnSpc>
                <a:spcPts val="1176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981">
                <a:solidFill>
                  <a:schemeClr val="tx1"/>
                </a:solidFill>
              </a:defRPr>
            </a:lvl2pPr>
            <a:lvl3pPr marL="448198" indent="0">
              <a:buNone/>
              <a:defRPr/>
            </a:lvl3pPr>
            <a:lvl4pPr marL="672298" indent="0">
              <a:buNone/>
              <a:defRPr/>
            </a:lvl4pPr>
            <a:lvl5pPr marL="896397" indent="0">
              <a:buNone/>
              <a:defRPr/>
            </a:lvl5pPr>
          </a:lstStyle>
          <a:p>
            <a:pPr lvl="0"/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03153" y="5857162"/>
            <a:ext cx="3607487" cy="297774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981" b="0" i="0" spc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176"/>
              </a:lnSpc>
              <a:spcBef>
                <a:spcPts val="882"/>
              </a:spcBef>
              <a:buFont typeface="Arial" panose="020B0604020202020204" pitchFamily="34" charset="0"/>
              <a:buNone/>
            </a:pPr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03153" y="1950781"/>
            <a:ext cx="3607487" cy="3534843"/>
          </a:xfrm>
        </p:spPr>
        <p:txBody>
          <a:bodyPr anchor="ctr">
            <a:noAutofit/>
          </a:bodyPr>
          <a:lstStyle>
            <a:lvl1pPr marL="0" indent="0" algn="ctr">
              <a:buNone/>
              <a:defRPr sz="2353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139413" y="1950781"/>
            <a:ext cx="3623051" cy="3534843"/>
          </a:xfrm>
        </p:spPr>
        <p:txBody>
          <a:bodyPr anchor="ctr">
            <a:noAutofit/>
          </a:bodyPr>
          <a:lstStyle>
            <a:lvl1pPr marL="0" indent="0" algn="ctr">
              <a:buNone/>
              <a:defRPr sz="2353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B6B82-41EF-4F96-AC4D-4B6DF0A1F5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5991" y="5670382"/>
            <a:ext cx="3629278" cy="243143"/>
          </a:xfrm>
        </p:spPr>
        <p:txBody>
          <a:bodyPr tIns="0"/>
          <a:lstStyle>
            <a:lvl1pPr>
              <a:defRPr lang="en-US" sz="981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Caption title Segoe bold 10/12. 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4EEFC93-5F54-47F0-9569-BECC76A76C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14044" y="5670382"/>
            <a:ext cx="3629278" cy="243143"/>
          </a:xfrm>
        </p:spPr>
        <p:txBody>
          <a:bodyPr tIns="0"/>
          <a:lstStyle>
            <a:lvl1pPr>
              <a:defRPr lang="en-US" sz="981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Caption title Segoe bold 10/12. 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5EDACCCB-301A-4273-9EA6-AD055BB5B0A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39413" y="5670382"/>
            <a:ext cx="3629278" cy="243143"/>
          </a:xfrm>
        </p:spPr>
        <p:txBody>
          <a:bodyPr tIns="0"/>
          <a:lstStyle>
            <a:lvl1pPr>
              <a:defRPr lang="en-US" sz="981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Caption title Segoe bold 10/12. 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37057046-E219-41F6-8045-1E763292CB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39414" y="5857162"/>
            <a:ext cx="3607487" cy="297774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981" b="0" i="0" spc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176"/>
              </a:lnSpc>
              <a:spcBef>
                <a:spcPts val="882"/>
              </a:spcBef>
              <a:buFont typeface="Arial" panose="020B0604020202020204" pitchFamily="34" charset="0"/>
              <a:buNone/>
            </a:pPr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13" name="Footer Placeholder 14">
            <a:extLst>
              <a:ext uri="{FF2B5EF4-FFF2-40B4-BE49-F238E27FC236}">
                <a16:creationId xmlns:a16="http://schemas.microsoft.com/office/drawing/2014/main" id="{592F5440-0E12-0F44-ACE7-3C2064AE3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53938314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6" y="620429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55996" y="3924853"/>
            <a:ext cx="11306469" cy="54675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8FFE576D-7F23-5D49-98BE-F31E67401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4041133477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medium tea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/>
        </p:nvSpPr>
        <p:spPr bwMode="blackWhite">
          <a:xfrm>
            <a:off x="454170" y="6451197"/>
            <a:ext cx="4482124" cy="1055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13935" eaLnBrk="0" hangingPunct="0"/>
            <a:r>
              <a:rPr lang="en-US" sz="686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C370E04-F3D7-44F1-9863-6604D12FE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995" y="1845278"/>
            <a:ext cx="7454644" cy="1473396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274"/>
              </a:spcAft>
              <a:defRPr sz="2549" spc="-49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0E2DB0A1-8783-4E58-91BB-C82D982EC5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1111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dark gra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C370E04-F3D7-44F1-9863-6604D12FE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995" y="1845278"/>
            <a:ext cx="7454644" cy="1473396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274"/>
              </a:spcAft>
              <a:defRPr sz="2549" spc="-49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0AFD6FAE-B215-4CF5-A1C7-AE7803BB4E41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54170" y="6451197"/>
            <a:ext cx="4482124" cy="1055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13935" eaLnBrk="0" hangingPunct="0"/>
            <a:r>
              <a:rPr lang="en-US" sz="686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34CBFE1C-DB0A-4645-8A95-92089B8EA6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31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1983641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3654E-BE73-41FC-ABFC-A41633A4B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AED2C-7C59-48E3-BDEC-6C364B1B22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9E154E-D2AC-49A8-97F2-3D946F0F9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FEE104-67B5-444B-B933-0BF3D0552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B29EB-9A3E-4F96-BEE3-ADA97E9BC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7CD7C-A78E-441A-9169-60332159B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69089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8"/>
            <a:ext cx="11653523" cy="2296783"/>
          </a:xfrm>
          <a:prstGeom prst="rect">
            <a:avLst/>
          </a:prstGeom>
        </p:spPr>
        <p:txBody>
          <a:bodyPr/>
          <a:lstStyle>
            <a:lvl1pPr marL="284793" indent="-284793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8" indent="-275457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41" indent="-284793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41" indent="-224100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40" indent="-224100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861446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8CC57-C722-402E-A1BA-213D8E597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D4025-CD85-4752-B95A-8F18A2D01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F7FECD-3509-42F7-B424-447077E87D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87C25F-0417-405D-ABD3-69166D0590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6A3125-B4D1-4D9B-AB38-7006B84A66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C01C0F-F21A-4DC4-828A-00C2CB51D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F02C80-6CCA-46D8-9EE7-691ED129B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61413D-8932-4001-9454-C963E66F3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966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F9B4A-5EAC-4A7F-8848-E76B4223B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D8C9A8-9488-4E13-9CAF-137396503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1CAEE1-E8A2-47BF-8820-22FAC96F7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5B6252-7182-4122-B641-BE25D4E8D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07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1FF84D-96C2-47AC-8374-84C9E2B17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8E5FA8-41B0-4F6F-A2CD-75EC349E5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32A01-EAB6-46E0-A5F4-413D5B26B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05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185C1-D385-45A5-A117-8CDC86E26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CFBED-0D8E-4516-BBAE-387785BEF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FDEDE2-7725-48A4-815C-D14FB9D885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842D7F-6B62-46F4-B09B-B570DF066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05BD84-BF58-4DF7-881B-31007826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147DCB-10B6-4440-9938-4D6F701DE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56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68332-5147-40E9-A38A-4D406B6FE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3D22C2-6792-41B3-9B2A-1640C60AE2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3518C-F5A6-4457-8007-4809EF583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43923-4F40-456A-AC82-AAA3B7551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8C75B8-86B8-49F1-A9A9-A5C6126B6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B61BB-6366-42FE-81DE-D4B4A62BA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959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40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232B14-BB70-4F09-9E54-68B4E53E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67BC1F-DEC5-4379-99ED-B9C273212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82065F-CBC6-4DDB-9D64-6DF842F92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212EF-2DB5-4B5E-9054-0A301D6C4C73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B3FB2-04EF-452D-863A-EC9B9964B4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2C3C8-C8DB-41FA-8E66-FEB685B8E0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BB6A1-E510-4044-A63E-3BB75FB7E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53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852" r:id="rId12"/>
    <p:sldLayoutId id="2147483853" r:id="rId13"/>
    <p:sldLayoutId id="2147483854" r:id="rId14"/>
    <p:sldLayoutId id="214748385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995" y="556382"/>
            <a:ext cx="11306469" cy="813819"/>
          </a:xfrm>
          <a:prstGeom prst="rect">
            <a:avLst/>
          </a:prstGeom>
        </p:spPr>
        <p:txBody>
          <a:bodyPr vert="horz" wrap="square" lIns="0" tIns="91440" rIns="146304" bIns="91440" rtlCol="0" anchor="t">
            <a:noAutofit/>
          </a:bodyPr>
          <a:lstStyle/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5995" y="1817560"/>
            <a:ext cx="11306469" cy="2323623"/>
          </a:xfrm>
          <a:prstGeom prst="rect">
            <a:avLst/>
          </a:prstGeom>
        </p:spPr>
        <p:txBody>
          <a:bodyPr vert="horz" wrap="square" lIns="0" tIns="91440" rIns="146304" bIns="91440" rtlCol="0">
            <a:spAutoFit/>
          </a:bodyPr>
          <a:lstStyle/>
          <a:p>
            <a:pPr lvl="0"/>
            <a:r>
              <a:rPr lang="en-US"/>
              <a:t>H2 Segoe UI </a:t>
            </a:r>
            <a:r>
              <a:rPr lang="en-US" err="1"/>
              <a:t>Semibold</a:t>
            </a:r>
            <a:r>
              <a:rPr lang="en-US"/>
              <a:t> 20/24</a:t>
            </a:r>
          </a:p>
          <a:p>
            <a:pPr lvl="1"/>
            <a:r>
              <a:rPr lang="en-US"/>
              <a:t>B1 Segoe UI Regular 20/24 </a:t>
            </a:r>
          </a:p>
          <a:p>
            <a:pPr lvl="1"/>
            <a:endParaRPr lang="en-US"/>
          </a:p>
          <a:p>
            <a:pPr lvl="2"/>
            <a:r>
              <a:rPr lang="en-US"/>
              <a:t>H3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  <a:p>
            <a:pPr lvl="3"/>
            <a:r>
              <a:rPr lang="en-US"/>
              <a:t>B2 Segoe UI Regular 14/18</a:t>
            </a:r>
          </a:p>
          <a:p>
            <a:pPr lvl="3"/>
            <a:endParaRPr lang="en-US"/>
          </a:p>
          <a:p>
            <a:pPr lvl="4"/>
            <a:r>
              <a:rPr lang="en-US"/>
              <a:t>H4 Segoe UI Bold 10/12</a:t>
            </a:r>
          </a:p>
          <a:p>
            <a:pPr lvl="6"/>
            <a:r>
              <a:rPr lang="en-US"/>
              <a:t>B3 Segoe UI Regular 10/12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699A560D-F2FE-428C-A24D-30E7600CC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5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  						                                Azure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29226" y="2842060"/>
            <a:ext cx="6849372" cy="116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954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  <p:sldLayoutId id="2147483717" r:id="rId14"/>
    <p:sldLayoutId id="2147483846" r:id="rId15"/>
    <p:sldLayoutId id="2147483847" r:id="rId16"/>
    <p:sldLayoutId id="2147483848" r:id="rId17"/>
    <p:sldLayoutId id="2147483710" r:id="rId18"/>
    <p:sldLayoutId id="2147483797" r:id="rId19"/>
    <p:sldLayoutId id="2147483798" r:id="rId20"/>
    <p:sldLayoutId id="2147483851" r:id="rId21"/>
    <p:sldLayoutId id="2147483799" r:id="rId22"/>
    <p:sldLayoutId id="2147483800" r:id="rId23"/>
    <p:sldLayoutId id="2147483716" r:id="rId24"/>
    <p:sldLayoutId id="2147483819" r:id="rId25"/>
  </p:sldLayoutIdLst>
  <p:transition>
    <p:fade/>
  </p:transition>
  <p:hf sldNum="0" hdr="0" dt="0"/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lang="en-US" sz="2745" b="0" kern="1200" cap="none" spc="-49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14378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353" kern="1200" spc="-49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14378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961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14378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765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14378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765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14378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176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285944" indent="0" algn="l" defTabSz="914378" rtl="0" eaLnBrk="1" latinLnBrk="0" hangingPunct="1">
        <a:spcBef>
          <a:spcPct val="20000"/>
        </a:spcBef>
        <a:buFont typeface="Arial" pitchFamily="34" charset="0"/>
        <a:buNone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78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176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8" indent="-228595" algn="l" defTabSz="914378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8" indent="-228595" algn="l" defTabSz="914378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7" algn="l" defTabSz="91437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6" algn="l" defTabSz="91437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6" algn="l" defTabSz="91437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4" algn="l" defTabSz="91437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3" algn="l" defTabSz="91437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513" algn="l" defTabSz="91437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>
          <p15:clr>
            <a:srgbClr val="C35EA4"/>
          </p15:clr>
        </p15:guide>
        <p15:guide id="32" pos="1528">
          <p15:clr>
            <a:srgbClr val="C35EA4"/>
          </p15:clr>
        </p15:guide>
        <p15:guide id="33" pos="2621">
          <p15:clr>
            <a:srgbClr val="C35EA4"/>
          </p15:clr>
        </p15:guide>
        <p15:guide id="34" pos="2765">
          <p15:clr>
            <a:srgbClr val="C35EA4"/>
          </p15:clr>
        </p15:guide>
        <p15:guide id="35" pos="3854">
          <p15:clr>
            <a:srgbClr val="C35EA4"/>
          </p15:clr>
        </p15:guide>
        <p15:guide id="36" pos="4003">
          <p15:clr>
            <a:srgbClr val="C35EA4"/>
          </p15:clr>
        </p15:guide>
        <p15:guide id="37" pos="5083">
          <p15:clr>
            <a:srgbClr val="C35EA4"/>
          </p15:clr>
        </p15:guide>
        <p15:guide id="38" pos="5230">
          <p15:clr>
            <a:srgbClr val="C35EA4"/>
          </p15:clr>
        </p15:guide>
        <p15:guide id="39" pos="6323">
          <p15:clr>
            <a:srgbClr val="C35EA4"/>
          </p15:clr>
        </p15:guide>
        <p15:guide id="40" pos="6469">
          <p15:clr>
            <a:srgbClr val="C35EA4"/>
          </p15:clr>
        </p15:guide>
        <p15:guide id="41" pos="293">
          <p15:clr>
            <a:srgbClr val="F26B43"/>
          </p15:clr>
        </p15:guide>
        <p15:guide id="42" pos="7565">
          <p15:clr>
            <a:srgbClr val="F26B43"/>
          </p15:clr>
        </p15:guide>
        <p15:guide id="43" orient="horz" pos="751">
          <p15:clr>
            <a:srgbClr val="5ACBF0"/>
          </p15:clr>
        </p15:guide>
        <p15:guide id="44" orient="horz" pos="1387">
          <p15:clr>
            <a:srgbClr val="5ACBF0"/>
          </p15:clr>
        </p15:guide>
        <p15:guide id="45" orient="horz" pos="605">
          <p15:clr>
            <a:srgbClr val="5ACBF0"/>
          </p15:clr>
        </p15:guide>
        <p15:guide id="46" orient="horz" pos="1514">
          <p15:clr>
            <a:srgbClr val="5ACBF0"/>
          </p15:clr>
        </p15:guide>
        <p15:guide id="47" orient="horz" pos="2130">
          <p15:clr>
            <a:srgbClr val="5ACBF0"/>
          </p15:clr>
        </p15:guide>
        <p15:guide id="48" orient="horz" pos="2299">
          <p15:clr>
            <a:srgbClr val="5ACBF0"/>
          </p15:clr>
        </p15:guide>
        <p15:guide id="49" orient="horz" pos="283">
          <p15:clr>
            <a:srgbClr val="F26B43"/>
          </p15:clr>
        </p15:guide>
        <p15:guide id="50" orient="horz" pos="4120">
          <p15:clr>
            <a:srgbClr val="F26B43"/>
          </p15:clr>
        </p15:guide>
        <p15:guide id="51" orient="horz" pos="2891">
          <p15:clr>
            <a:srgbClr val="5ACBF0"/>
          </p15:clr>
        </p15:guide>
        <p15:guide id="52" orient="horz" pos="3019">
          <p15:clr>
            <a:srgbClr val="5ACBF0"/>
          </p15:clr>
        </p15:guide>
        <p15:guide id="53" orient="horz" pos="3643">
          <p15:clr>
            <a:srgbClr val="5ACBF0"/>
          </p15:clr>
        </p15:guide>
        <p15:guide id="54" orient="horz" pos="3763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hyperlink" Target="http://www.embarcados.com.br/metodologias-ageis-o-daily-meetin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g"/><Relationship Id="rId5" Type="http://schemas.openxmlformats.org/officeDocument/2006/relationships/hyperlink" Target="https://archcenter.blob.core.windows.net/cdn/business-outcome-template.xlsx" TargetMode="External"/><Relationship Id="rId4" Type="http://schemas.openxmlformats.org/officeDocument/2006/relationships/image" Target="../media/image27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7" Type="http://schemas.openxmlformats.org/officeDocument/2006/relationships/image" Target="../media/image34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svg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center.blob.core.windows.net/cdn/fusion/readiness/Microsoft-Cloud-Adoption-Framework-Strategy-and-Plan-Template.docx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en-us/azure/architecture/cloud-adoption/ready/azure-best-practices/track-costs" TargetMode="External"/><Relationship Id="rId3" Type="http://schemas.openxmlformats.org/officeDocument/2006/relationships/hyperlink" Target="https://docs.microsoft.com/en-us/azure/architecture/cloud-adoption/ready/considerations/fundamental-concepts" TargetMode="External"/><Relationship Id="rId7" Type="http://schemas.openxmlformats.org/officeDocument/2006/relationships/hyperlink" Target="https://docs.microsoft.com/en-us/azure/sql-database/sql-database-paas-vs-sql-server-iaas?toc=https://docs.microsoft.com/azure/architecture/toc.json&amp;bc=https://docs.microsoft.com/azure/architecture/bread/toc.js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azure/architecture/cloud-adoption/ready/considerations/storage-guidance" TargetMode="External"/><Relationship Id="rId5" Type="http://schemas.openxmlformats.org/officeDocument/2006/relationships/hyperlink" Target="https://docs.microsoft.com/en-us/azure/security/fundamentals/identity-management-best-practices?toc=https%3A%2F%2Fdocs.microsoft.com%2Fazure%2Farchitecture%2Ftoc.json&amp;bc=https%3A%2F%2Fdocs.microsoft.com%2Fazure%2Farchitecture%2Fbread%2Ftoc.json" TargetMode="External"/><Relationship Id="rId4" Type="http://schemas.openxmlformats.org/officeDocument/2006/relationships/hyperlink" Target="https://docs.microsoft.com/en-us/azure/architecture/cloud-adoption/ready/considerations/network-decisions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8.emf"/><Relationship Id="rId4" Type="http://schemas.openxmlformats.org/officeDocument/2006/relationships/image" Target="../media/image17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aka.ms/fusionnavigator" TargetMode="Externa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Relationship Id="rId9" Type="http://schemas.openxmlformats.org/officeDocument/2006/relationships/image" Target="../media/image2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BDBA25-825B-4BB4-8E7F-8D0B2ED6A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510" y="393196"/>
            <a:ext cx="11018520" cy="553998"/>
          </a:xfrm>
        </p:spPr>
        <p:txBody>
          <a:bodyPr>
            <a:normAutofit fontScale="90000"/>
          </a:bodyPr>
          <a:lstStyle/>
          <a:p>
            <a:r>
              <a:rPr lang="en-US"/>
              <a:t>Workshop (hidden slide)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C01527-1153-41F3-81EF-3C67D8DB7B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0945" y="1436688"/>
            <a:ext cx="11671070" cy="1575816"/>
          </a:xfrm>
        </p:spPr>
        <p:txBody>
          <a:bodyPr/>
          <a:lstStyle/>
          <a:p>
            <a:r>
              <a:rPr lang="en-US" sz="3200" dirty="0"/>
              <a:t>Duration: 4hrs</a:t>
            </a:r>
          </a:p>
          <a:p>
            <a:r>
              <a:rPr lang="en-US" sz="3200" dirty="0"/>
              <a:t>Attendees: ITDM &amp; BDM: Enterprise Architect, Business IT leads, Governance teams, IT Director, Cloud Lead, Operations Lead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873FDE-079D-4A37-A390-AB5EB17171C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214086489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C409D-A115-43FC-95A2-3E2B94809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82" y="67824"/>
            <a:ext cx="10515600" cy="1325563"/>
          </a:xfrm>
        </p:spPr>
        <p:txBody>
          <a:bodyPr/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Define Strategy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Identify Business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56790-8FE3-4334-879A-0114FC6AB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8595" y="1772325"/>
            <a:ext cx="7563405" cy="4351338"/>
          </a:xfrm>
        </p:spPr>
        <p:txBody>
          <a:bodyPr>
            <a:normAutofit fontScale="25000" lnSpcReduction="20000"/>
          </a:bodyPr>
          <a:lstStyle/>
          <a:p>
            <a:pPr indent="-182880">
              <a:lnSpc>
                <a:spcPct val="120000"/>
              </a:lnSpc>
            </a:pPr>
            <a:r>
              <a:rPr lang="en-US" sz="8000" b="1">
                <a:latin typeface="Segoe UI "/>
              </a:rPr>
              <a:t>Fiscal </a:t>
            </a:r>
            <a:r>
              <a:rPr lang="en-US" sz="8000">
                <a:latin typeface="Segoe UI "/>
              </a:rPr>
              <a:t>outcomes include increased </a:t>
            </a:r>
            <a:r>
              <a:rPr lang="en-US" sz="8000">
                <a:solidFill>
                  <a:srgbClr val="0070C0"/>
                </a:solidFill>
                <a:latin typeface="Segoe UI "/>
              </a:rPr>
              <a:t>revenue</a:t>
            </a:r>
            <a:r>
              <a:rPr lang="en-US" sz="8000">
                <a:latin typeface="Segoe UI "/>
              </a:rPr>
              <a:t>, savings in </a:t>
            </a:r>
            <a:r>
              <a:rPr lang="en-US" sz="8000">
                <a:solidFill>
                  <a:srgbClr val="0070C0"/>
                </a:solidFill>
                <a:latin typeface="Segoe UI "/>
              </a:rPr>
              <a:t>cost</a:t>
            </a:r>
            <a:r>
              <a:rPr lang="en-US" sz="8000">
                <a:latin typeface="Segoe UI "/>
              </a:rPr>
              <a:t> and drive </a:t>
            </a:r>
            <a:r>
              <a:rPr lang="en-US" sz="8000">
                <a:solidFill>
                  <a:srgbClr val="0070C0"/>
                </a:solidFill>
                <a:latin typeface="Segoe UI "/>
              </a:rPr>
              <a:t>profits</a:t>
            </a:r>
          </a:p>
          <a:p>
            <a:pPr indent="-182880">
              <a:lnSpc>
                <a:spcPct val="120000"/>
              </a:lnSpc>
            </a:pPr>
            <a:r>
              <a:rPr lang="en-US" sz="8000" b="1">
                <a:latin typeface="Segoe UI "/>
              </a:rPr>
              <a:t>Agility</a:t>
            </a:r>
            <a:r>
              <a:rPr lang="en-US" sz="8000">
                <a:latin typeface="Segoe UI "/>
              </a:rPr>
              <a:t> outcomes include </a:t>
            </a:r>
            <a:r>
              <a:rPr lang="en-US" sz="8000">
                <a:solidFill>
                  <a:srgbClr val="0070C0"/>
                </a:solidFill>
                <a:latin typeface="Segoe UI "/>
              </a:rPr>
              <a:t>time-to-market</a:t>
            </a:r>
            <a:r>
              <a:rPr lang="en-US" sz="8000">
                <a:latin typeface="Segoe UI "/>
              </a:rPr>
              <a:t> and </a:t>
            </a:r>
            <a:r>
              <a:rPr lang="en-US" sz="8000">
                <a:solidFill>
                  <a:srgbClr val="0070C0"/>
                </a:solidFill>
                <a:latin typeface="Segoe UI "/>
              </a:rPr>
              <a:t>provision time </a:t>
            </a:r>
            <a:r>
              <a:rPr lang="en-US" sz="8000">
                <a:latin typeface="Segoe UI "/>
              </a:rPr>
              <a:t>to respond to changes</a:t>
            </a:r>
          </a:p>
          <a:p>
            <a:pPr indent="-182880">
              <a:lnSpc>
                <a:spcPct val="120000"/>
              </a:lnSpc>
            </a:pPr>
            <a:r>
              <a:rPr lang="en-US" sz="8000" b="1">
                <a:latin typeface="Segoe UI "/>
              </a:rPr>
              <a:t>Reach </a:t>
            </a:r>
            <a:r>
              <a:rPr lang="en-US" sz="8000">
                <a:latin typeface="Segoe UI "/>
              </a:rPr>
              <a:t>outcomes include </a:t>
            </a:r>
            <a:r>
              <a:rPr lang="en-US" sz="8000">
                <a:solidFill>
                  <a:srgbClr val="0070C0"/>
                </a:solidFill>
                <a:latin typeface="Segoe UI "/>
              </a:rPr>
              <a:t>global access </a:t>
            </a:r>
            <a:r>
              <a:rPr lang="en-US" sz="8000">
                <a:latin typeface="Segoe UI "/>
              </a:rPr>
              <a:t>and </a:t>
            </a:r>
            <a:r>
              <a:rPr lang="en-US" sz="8000">
                <a:solidFill>
                  <a:srgbClr val="0070C0"/>
                </a:solidFill>
                <a:latin typeface="Segoe UI "/>
              </a:rPr>
              <a:t>data sovereignty</a:t>
            </a:r>
          </a:p>
          <a:p>
            <a:pPr indent="-182880">
              <a:lnSpc>
                <a:spcPct val="120000"/>
              </a:lnSpc>
            </a:pPr>
            <a:r>
              <a:rPr lang="en-US" sz="8000" b="1">
                <a:latin typeface="Segoe UI "/>
              </a:rPr>
              <a:t>Customer engagement </a:t>
            </a:r>
            <a:r>
              <a:rPr lang="en-US" sz="8000">
                <a:latin typeface="Segoe UI "/>
              </a:rPr>
              <a:t>outcomes</a:t>
            </a:r>
            <a:r>
              <a:rPr lang="en-US" sz="8000" b="1">
                <a:latin typeface="Segoe UI "/>
              </a:rPr>
              <a:t> </a:t>
            </a:r>
            <a:r>
              <a:rPr lang="en-US" sz="8000">
                <a:latin typeface="Segoe UI "/>
              </a:rPr>
              <a:t>include </a:t>
            </a:r>
            <a:r>
              <a:rPr lang="en-US" sz="8000">
                <a:solidFill>
                  <a:schemeClr val="accent1"/>
                </a:solidFill>
                <a:latin typeface="Segoe UI "/>
              </a:rPr>
              <a:t>meeting customer expectations </a:t>
            </a:r>
            <a:r>
              <a:rPr lang="en-US" sz="8000">
                <a:latin typeface="Segoe UI "/>
              </a:rPr>
              <a:t>by reducing cycle times</a:t>
            </a:r>
          </a:p>
          <a:p>
            <a:pPr indent="-182880">
              <a:lnSpc>
                <a:spcPct val="120000"/>
              </a:lnSpc>
            </a:pPr>
            <a:r>
              <a:rPr lang="en-US" sz="8000" b="1">
                <a:latin typeface="Segoe UI "/>
              </a:rPr>
              <a:t>Performance </a:t>
            </a:r>
            <a:r>
              <a:rPr lang="en-US" sz="8000">
                <a:latin typeface="Segoe UI "/>
              </a:rPr>
              <a:t>outcomes include having </a:t>
            </a:r>
            <a:r>
              <a:rPr lang="en-US" sz="8000">
                <a:solidFill>
                  <a:schemeClr val="accent1"/>
                </a:solidFill>
                <a:latin typeface="Segoe UI "/>
              </a:rPr>
              <a:t>highly available, global </a:t>
            </a:r>
            <a:r>
              <a:rPr lang="en-US" sz="8000">
                <a:latin typeface="Segoe UI "/>
              </a:rPr>
              <a:t>applications</a:t>
            </a:r>
          </a:p>
          <a:p>
            <a:pPr indent="-182880">
              <a:lnSpc>
                <a:spcPct val="120000"/>
              </a:lnSpc>
            </a:pPr>
            <a:r>
              <a:rPr lang="en-US" sz="8000" b="1">
                <a:latin typeface="Segoe UI "/>
              </a:rPr>
              <a:t>Security &amp; Compliance </a:t>
            </a:r>
            <a:r>
              <a:rPr lang="en-US" sz="8000">
                <a:latin typeface="Segoe UI "/>
              </a:rPr>
              <a:t>regulations addressed and implemented</a:t>
            </a:r>
            <a:endParaRPr lang="en-US" sz="2200">
              <a:latin typeface="Segoe UI "/>
            </a:endParaRPr>
          </a:p>
          <a:p>
            <a:endParaRPr lang="en-US" sz="2200">
              <a:latin typeface="Segoe UI "/>
            </a:endParaRPr>
          </a:p>
          <a:p>
            <a:endParaRPr lang="en-US" sz="2200">
              <a:latin typeface="Segoe UI "/>
            </a:endParaRPr>
          </a:p>
          <a:p>
            <a:pPr marL="0" indent="0">
              <a:buNone/>
            </a:pPr>
            <a:r>
              <a:rPr lang="en-US" sz="2200" i="1">
                <a:latin typeface="Segoe UI "/>
              </a:rPr>
              <a:t>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8AF62-9B1A-4793-8106-4FAEC8A9CF44}"/>
              </a:ext>
            </a:extLst>
          </p:cNvPr>
          <p:cNvSpPr/>
          <p:nvPr/>
        </p:nvSpPr>
        <p:spPr>
          <a:xfrm>
            <a:off x="782782" y="1088613"/>
            <a:ext cx="111168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>
                <a:latin typeface="Segoe UI "/>
              </a:rPr>
              <a:t>Engage different stakeholders and document desired outcomes across these categories</a:t>
            </a:r>
          </a:p>
        </p:txBody>
      </p:sp>
      <p:pic>
        <p:nvPicPr>
          <p:cNvPr id="6" name="Graphic 5" descr="Right pointing backhand index">
            <a:extLst>
              <a:ext uri="{FF2B5EF4-FFF2-40B4-BE49-F238E27FC236}">
                <a16:creationId xmlns:a16="http://schemas.microsoft.com/office/drawing/2014/main" id="{8E7C4C28-EB57-42DE-AE87-A96105610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70462" y="6304661"/>
            <a:ext cx="485515" cy="4855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E2D9699-B376-479B-BAF2-880A1A0D0335}"/>
              </a:ext>
            </a:extLst>
          </p:cNvPr>
          <p:cNvSpPr/>
          <p:nvPr/>
        </p:nvSpPr>
        <p:spPr>
          <a:xfrm>
            <a:off x="1755977" y="6376488"/>
            <a:ext cx="87734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>
                <a:latin typeface="Segoe UI "/>
              </a:rPr>
              <a:t>Use the </a:t>
            </a:r>
            <a:r>
              <a:rPr lang="en-US" i="1">
                <a:latin typeface="Segoe UI "/>
                <a:hlinkClick r:id="rId5"/>
              </a:rPr>
              <a:t>business document template </a:t>
            </a:r>
            <a:r>
              <a:rPr lang="en-US" i="1">
                <a:latin typeface="Segoe UI "/>
              </a:rPr>
              <a:t>to identify your business outcomes</a:t>
            </a:r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87A559-892D-4C76-B28C-A714D26027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03997" y="1524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77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C409D-A115-43FC-95A2-3E2B94809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28" y="-173121"/>
            <a:ext cx="10515600" cy="1325563"/>
          </a:xfrm>
        </p:spPr>
        <p:txBody>
          <a:bodyPr/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Define Strategy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Develop Business Justification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56790-8FE3-4334-879A-0114FC6AB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7714"/>
            <a:ext cx="108907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>
                <a:solidFill>
                  <a:srgbClr val="0070C0"/>
                </a:solidFill>
                <a:latin typeface="Segoe UI "/>
              </a:rPr>
              <a:t>Dispel</a:t>
            </a:r>
            <a:r>
              <a:rPr lang="en-US" sz="2200">
                <a:latin typeface="Segoe UI "/>
              </a:rPr>
              <a:t> common </a:t>
            </a:r>
            <a:r>
              <a:rPr lang="en-US" sz="2200">
                <a:solidFill>
                  <a:srgbClr val="0070C0"/>
                </a:solidFill>
                <a:latin typeface="Segoe UI "/>
              </a:rPr>
              <a:t>cloud migration myths</a:t>
            </a:r>
            <a:r>
              <a:rPr lang="en-US" sz="2200">
                <a:latin typeface="Segoe UI "/>
              </a:rPr>
              <a:t> such as ..</a:t>
            </a:r>
          </a:p>
          <a:p>
            <a:pPr marL="457200" lvl="1" indent="0">
              <a:buNone/>
            </a:pPr>
            <a:endParaRPr lang="en-US" sz="1800">
              <a:latin typeface="Segoe UI "/>
            </a:endParaRPr>
          </a:p>
          <a:p>
            <a:pPr marL="0" indent="0">
              <a:buNone/>
            </a:pPr>
            <a:endParaRPr lang="en-US" sz="2200">
              <a:latin typeface="Segoe UI "/>
            </a:endParaRPr>
          </a:p>
          <a:p>
            <a:pPr marL="457200" lvl="1" indent="0" algn="ctr">
              <a:buNone/>
            </a:pPr>
            <a:r>
              <a:rPr lang="en-US" sz="2200">
                <a:latin typeface="Segoe UI "/>
              </a:rPr>
              <a:t>	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9DC5837-8908-43E9-AEB1-7D8898D0BB10}"/>
              </a:ext>
            </a:extLst>
          </p:cNvPr>
          <p:cNvSpPr/>
          <p:nvPr/>
        </p:nvSpPr>
        <p:spPr>
          <a:xfrm>
            <a:off x="5296595" y="1792802"/>
            <a:ext cx="2383971" cy="126818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Segoe UI "/>
              </a:rPr>
              <a:t>Everything should go into the cloud</a:t>
            </a:r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5033635-B3D5-4C3C-8280-177AA4F76B41}"/>
              </a:ext>
            </a:extLst>
          </p:cNvPr>
          <p:cNvSpPr/>
          <p:nvPr/>
        </p:nvSpPr>
        <p:spPr>
          <a:xfrm>
            <a:off x="1226000" y="3915146"/>
            <a:ext cx="2115536" cy="117565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Cloud is always cheaper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2F83A2-417B-4F45-84C6-5ACB49436320}"/>
              </a:ext>
            </a:extLst>
          </p:cNvPr>
          <p:cNvSpPr/>
          <p:nvPr/>
        </p:nvSpPr>
        <p:spPr>
          <a:xfrm>
            <a:off x="1795505" y="1925966"/>
            <a:ext cx="2543785" cy="135617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Segoe UI "/>
            </a:endParaRPr>
          </a:p>
          <a:p>
            <a:pPr algn="ctr"/>
            <a:r>
              <a:rPr lang="en-US" sz="1400">
                <a:latin typeface="Segoe UI "/>
              </a:rPr>
              <a:t>Mirroring on-premise environment will save money in the cloud</a:t>
            </a:r>
          </a:p>
          <a:p>
            <a:pPr algn="ctr"/>
            <a:endParaRPr lang="en-US" sz="140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2D7A22D-BABF-42EE-90AC-93763917EAE7}"/>
              </a:ext>
            </a:extLst>
          </p:cNvPr>
          <p:cNvSpPr/>
          <p:nvPr/>
        </p:nvSpPr>
        <p:spPr>
          <a:xfrm>
            <a:off x="6844558" y="3256270"/>
            <a:ext cx="2294658" cy="117565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I can run workloads on-prem cheaper than in the cloud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E0A77B5-BDCD-4EA4-85C8-4BAE09B0B2AA}"/>
              </a:ext>
            </a:extLst>
          </p:cNvPr>
          <p:cNvSpPr/>
          <p:nvPr/>
        </p:nvSpPr>
        <p:spPr>
          <a:xfrm>
            <a:off x="7835881" y="4679083"/>
            <a:ext cx="2286000" cy="117565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Segoe UI "/>
            </a:endParaRPr>
          </a:p>
          <a:p>
            <a:pPr algn="ctr"/>
            <a:r>
              <a:rPr lang="en-US" sz="1600">
                <a:solidFill>
                  <a:schemeClr val="tx1"/>
                </a:solidFill>
                <a:latin typeface="Segoe UI "/>
              </a:rPr>
              <a:t>Server costs drive business cases for cloud migration</a:t>
            </a:r>
          </a:p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64F4D2A-C948-40E8-8045-D8E25D90366B}"/>
              </a:ext>
            </a:extLst>
          </p:cNvPr>
          <p:cNvSpPr/>
          <p:nvPr/>
        </p:nvSpPr>
        <p:spPr>
          <a:xfrm>
            <a:off x="3742128" y="3441154"/>
            <a:ext cx="2543785" cy="132556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bg1"/>
                </a:solidFill>
              </a:rPr>
              <a:t>An operating expense model is better than a capital expense model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4733A8E-BF66-4B43-AF75-2B53A6545D0C}"/>
              </a:ext>
            </a:extLst>
          </p:cNvPr>
          <p:cNvSpPr/>
          <p:nvPr/>
        </p:nvSpPr>
        <p:spPr>
          <a:xfrm>
            <a:off x="8366169" y="1958815"/>
            <a:ext cx="2543785" cy="135320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Segoe UI "/>
              </a:rPr>
              <a:t>I have less visibility and control over my cloud resources</a:t>
            </a:r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B3F2D36-B35E-4B6A-B837-C0ACF97D6ED5}"/>
              </a:ext>
            </a:extLst>
          </p:cNvPr>
          <p:cNvSpPr/>
          <p:nvPr/>
        </p:nvSpPr>
        <p:spPr>
          <a:xfrm>
            <a:off x="4007014" y="5145125"/>
            <a:ext cx="2383971" cy="1268186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Segoe UI "/>
              </a:rPr>
              <a:t>Public Cloud is not secure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B99B466-611E-4954-8BA5-FCE9507CA51C}"/>
              </a:ext>
            </a:extLst>
          </p:cNvPr>
          <p:cNvSpPr/>
          <p:nvPr/>
        </p:nvSpPr>
        <p:spPr>
          <a:xfrm>
            <a:off x="519878" y="5318353"/>
            <a:ext cx="2286000" cy="11756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Segoe UI "/>
            </a:endParaRPr>
          </a:p>
          <a:p>
            <a:pPr algn="ctr"/>
            <a:r>
              <a:rPr lang="en-US" sz="1600">
                <a:solidFill>
                  <a:schemeClr val="tx1"/>
                </a:solidFill>
                <a:latin typeface="Segoe UI "/>
              </a:rPr>
              <a:t>Moving to the cloud is like flipping a switch</a:t>
            </a:r>
          </a:p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0052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DC541-9695-4B52-9769-54DE7BEF3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Define Strategy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Quantify Business Justification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76D425-3801-4DF6-ABEC-294109ECB345}"/>
              </a:ext>
            </a:extLst>
          </p:cNvPr>
          <p:cNvSpPr/>
          <p:nvPr/>
        </p:nvSpPr>
        <p:spPr>
          <a:xfrm>
            <a:off x="838200" y="1718965"/>
            <a:ext cx="84201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>
                <a:latin typeface="Segoe UI "/>
              </a:rPr>
              <a:t>Develop a justification backed by financial models starting with a basic formula</a:t>
            </a:r>
          </a:p>
          <a:p>
            <a:pPr lvl="1" algn="ctr"/>
            <a:r>
              <a:rPr lang="en-US" sz="2200">
                <a:latin typeface="Segoe UI "/>
              </a:rPr>
              <a:t>			</a:t>
            </a:r>
            <a:endParaRPr lang="en-US" sz="2000">
              <a:latin typeface="Segoe UI 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87B7B3-E22B-4D4F-A0AB-25367CDF66DE}"/>
              </a:ext>
            </a:extLst>
          </p:cNvPr>
          <p:cNvSpPr txBox="1"/>
          <p:nvPr/>
        </p:nvSpPr>
        <p:spPr>
          <a:xfrm>
            <a:off x="873913" y="2753916"/>
            <a:ext cx="4648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Segoe UI "/>
              </a:rPr>
              <a:t>Return on Investment(ROI) = </a:t>
            </a:r>
            <a:endParaRPr lang="en-US" sz="2000" b="1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D244BF-426E-4C16-8F74-7973CB732D2D}"/>
              </a:ext>
            </a:extLst>
          </p:cNvPr>
          <p:cNvSpPr/>
          <p:nvPr/>
        </p:nvSpPr>
        <p:spPr>
          <a:xfrm>
            <a:off x="3873140" y="2467042"/>
            <a:ext cx="666205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2000">
                <a:latin typeface="Segoe UI "/>
              </a:rPr>
              <a:t>		______________________________________________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43D243-8B78-49AA-BF1F-F75E4E93D42F}"/>
              </a:ext>
            </a:extLst>
          </p:cNvPr>
          <p:cNvSpPr/>
          <p:nvPr/>
        </p:nvSpPr>
        <p:spPr>
          <a:xfrm>
            <a:off x="873913" y="4309843"/>
            <a:ext cx="10092355" cy="14182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1">
                <a:solidFill>
                  <a:schemeClr val="tx1"/>
                </a:solidFill>
                <a:latin typeface="Segoe UI "/>
              </a:rPr>
              <a:t>*Initial Investment</a:t>
            </a:r>
            <a:r>
              <a:rPr lang="en-US">
                <a:solidFill>
                  <a:schemeClr val="tx1"/>
                </a:solidFill>
                <a:latin typeface="Segoe UI "/>
              </a:rPr>
              <a:t> is the capital expense and operating expense required to complete cloud transformation. </a:t>
            </a:r>
          </a:p>
          <a:p>
            <a:endParaRPr lang="en-US">
              <a:solidFill>
                <a:schemeClr val="tx1"/>
              </a:solidFill>
              <a:latin typeface="Segoe UI "/>
            </a:endParaRPr>
          </a:p>
          <a:p>
            <a:r>
              <a:rPr lang="en-US" b="1">
                <a:solidFill>
                  <a:schemeClr val="tx1">
                    <a:lumMod val="95000"/>
                    <a:lumOff val="5000"/>
                  </a:schemeClr>
                </a:solidFill>
              </a:rPr>
              <a:t>*</a:t>
            </a:r>
            <a:r>
              <a:rPr lang="en-US" b="1">
                <a:solidFill>
                  <a:schemeClr val="tx1"/>
                </a:solidFill>
                <a:latin typeface="Segoe UI "/>
              </a:rPr>
              <a:t>Gain from investment </a:t>
            </a: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</a:rPr>
              <a:t>include revenue deltas and cost deltas. </a:t>
            </a:r>
          </a:p>
          <a:p>
            <a:endParaRPr lang="en-US">
              <a:solidFill>
                <a:schemeClr val="tx1"/>
              </a:solidFill>
              <a:latin typeface="Segoe UI 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3B5A2C-E7C3-4AC8-A383-61CC3ED03362}"/>
              </a:ext>
            </a:extLst>
          </p:cNvPr>
          <p:cNvSpPr/>
          <p:nvPr/>
        </p:nvSpPr>
        <p:spPr>
          <a:xfrm>
            <a:off x="5141074" y="2653412"/>
            <a:ext cx="54412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>
                <a:latin typeface="Segoe UI "/>
              </a:rPr>
              <a:t>Gain from Investment* – Initial Investment*</a:t>
            </a:r>
            <a:endParaRPr lang="en-US" sz="20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70DB85-244A-4FEE-B5C0-199FD28E35E0}"/>
              </a:ext>
            </a:extLst>
          </p:cNvPr>
          <p:cNvSpPr/>
          <p:nvPr/>
        </p:nvSpPr>
        <p:spPr>
          <a:xfrm>
            <a:off x="5361002" y="3175563"/>
            <a:ext cx="36863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3" algn="ctr"/>
            <a:r>
              <a:rPr lang="en-US" sz="2000" b="1">
                <a:latin typeface="Segoe UI "/>
              </a:rPr>
              <a:t>Initial Investment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4ED64B-E7ED-494B-8B01-1BBFCE2015F5}"/>
              </a:ext>
            </a:extLst>
          </p:cNvPr>
          <p:cNvCxnSpPr/>
          <p:nvPr/>
        </p:nvCxnSpPr>
        <p:spPr>
          <a:xfrm>
            <a:off x="978195" y="4162647"/>
            <a:ext cx="96041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427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2E0EAD1-1809-428D-A03A-DEC0ED6D2529}"/>
              </a:ext>
            </a:extLst>
          </p:cNvPr>
          <p:cNvSpPr/>
          <p:nvPr/>
        </p:nvSpPr>
        <p:spPr>
          <a:xfrm>
            <a:off x="888024" y="2583303"/>
            <a:ext cx="3261945" cy="61518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3C409D-A115-43FC-95A2-3E2B94809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111" y="-252447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Define Strategy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Identify First Project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1C278F-1866-4DB8-AB4F-C4A147790554}"/>
              </a:ext>
            </a:extLst>
          </p:cNvPr>
          <p:cNvSpPr/>
          <p:nvPr/>
        </p:nvSpPr>
        <p:spPr>
          <a:xfrm>
            <a:off x="1766027" y="1725615"/>
            <a:ext cx="841201" cy="841201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ectangle 6" descr="Checklist">
            <a:extLst>
              <a:ext uri="{FF2B5EF4-FFF2-40B4-BE49-F238E27FC236}">
                <a16:creationId xmlns:a16="http://schemas.microsoft.com/office/drawing/2014/main" id="{576FF8E1-C295-426A-968B-A0F163F33210}"/>
              </a:ext>
            </a:extLst>
          </p:cNvPr>
          <p:cNvSpPr/>
          <p:nvPr/>
        </p:nvSpPr>
        <p:spPr>
          <a:xfrm>
            <a:off x="5568699" y="1688656"/>
            <a:ext cx="841201" cy="841201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Rectangle 8" descr="Checkmark">
            <a:extLst>
              <a:ext uri="{FF2B5EF4-FFF2-40B4-BE49-F238E27FC236}">
                <a16:creationId xmlns:a16="http://schemas.microsoft.com/office/drawing/2014/main" id="{A7F1129F-2ECD-476B-9F22-653FE63375E5}"/>
              </a:ext>
            </a:extLst>
          </p:cNvPr>
          <p:cNvSpPr/>
          <p:nvPr/>
        </p:nvSpPr>
        <p:spPr>
          <a:xfrm>
            <a:off x="9371371" y="1578729"/>
            <a:ext cx="841201" cy="841201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C3AD46-5D8C-4505-9EEC-6DB04EF8F22C}"/>
              </a:ext>
            </a:extLst>
          </p:cNvPr>
          <p:cNvSpPr/>
          <p:nvPr/>
        </p:nvSpPr>
        <p:spPr>
          <a:xfrm>
            <a:off x="911633" y="3211822"/>
            <a:ext cx="3261945" cy="34060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</a:rPr>
              <a:t>Should align with your motivations for cloud adoption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</a:rPr>
              <a:t>Should demonstrate progress towards a defined business outcome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0000D8-0BE3-4B9E-BDCA-2F15AE845118}"/>
              </a:ext>
            </a:extLst>
          </p:cNvPr>
          <p:cNvSpPr/>
          <p:nvPr/>
        </p:nvSpPr>
        <p:spPr>
          <a:xfrm>
            <a:off x="4596910" y="3193576"/>
            <a:ext cx="3338147" cy="34060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</a:rPr>
              <a:t>Project is a source of learning.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</a:rPr>
              <a:t>It might result in production deployments, but it will probably require additional effort first.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</a:rPr>
              <a:t>The output of this project is a set of clear requirements to provide a longer-term production solution.</a:t>
            </a:r>
          </a:p>
          <a:p>
            <a:pPr algn="ctr"/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302C0A-9DFD-40B8-8477-7141395F8799}"/>
              </a:ext>
            </a:extLst>
          </p:cNvPr>
          <p:cNvSpPr/>
          <p:nvPr/>
        </p:nvSpPr>
        <p:spPr>
          <a:xfrm>
            <a:off x="8282352" y="2867058"/>
            <a:ext cx="3270740" cy="37325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</a:rPr>
              <a:t>Critical business events: </a:t>
            </a:r>
            <a:r>
              <a:rPr lang="en-US" sz="1600" dirty="0">
                <a:solidFill>
                  <a:schemeClr val="tx1"/>
                </a:solidFill>
              </a:rPr>
              <a:t>Use Azure Site Recovery as a disaster recovery tool, reducing dependencies on disaster recovery assets within the datacenter.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</a:rPr>
              <a:t>Migration motivations: </a:t>
            </a:r>
            <a:r>
              <a:rPr lang="en-US" sz="1600" dirty="0">
                <a:solidFill>
                  <a:schemeClr val="tx1"/>
                </a:solidFill>
              </a:rPr>
              <a:t>Start with a noncritical workload and use Azure setup guide and the Azure migration guide for guidance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</a:rPr>
              <a:t>Innovation motivations: </a:t>
            </a:r>
            <a:r>
              <a:rPr lang="en-US" sz="1600" dirty="0">
                <a:solidFill>
                  <a:schemeClr val="tx1"/>
                </a:solidFill>
              </a:rPr>
              <a:t>Creation of a targeted dev/test environment can be a great first project.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48D8B9-84E5-4A27-B008-6DE0FD2A6F36}"/>
              </a:ext>
            </a:extLst>
          </p:cNvPr>
          <p:cNvSpPr txBox="1"/>
          <p:nvPr/>
        </p:nvSpPr>
        <p:spPr>
          <a:xfrm>
            <a:off x="1396690" y="2624541"/>
            <a:ext cx="2334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First Project Criteria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36C8E35-BDC9-438C-A9C1-51555EEF6A4D}"/>
              </a:ext>
            </a:extLst>
          </p:cNvPr>
          <p:cNvSpPr/>
          <p:nvPr/>
        </p:nvSpPr>
        <p:spPr>
          <a:xfrm>
            <a:off x="4596911" y="2578395"/>
            <a:ext cx="3338147" cy="61518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First Project Expectations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A337FF-7AB2-4C67-95DF-531D46AA80C8}"/>
              </a:ext>
            </a:extLst>
          </p:cNvPr>
          <p:cNvSpPr/>
          <p:nvPr/>
        </p:nvSpPr>
        <p:spPr>
          <a:xfrm>
            <a:off x="8282352" y="2578395"/>
            <a:ext cx="3270740" cy="61518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First Project Examples</a:t>
            </a:r>
          </a:p>
          <a:p>
            <a:pPr algn="ctr"/>
            <a:r>
              <a:rPr lang="en-US" sz="1100" b="1" i="1">
                <a:solidFill>
                  <a:schemeClr val="bg1"/>
                </a:solidFill>
              </a:rPr>
              <a:t>for each motivation category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FD2117-3AEB-406C-B024-815E9E97596D}"/>
              </a:ext>
            </a:extLst>
          </p:cNvPr>
          <p:cNvSpPr/>
          <p:nvPr/>
        </p:nvSpPr>
        <p:spPr>
          <a:xfrm>
            <a:off x="822251" y="767562"/>
            <a:ext cx="1060263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>
                <a:latin typeface="Segoe UI "/>
              </a:rPr>
              <a:t>Choose the first project to move to the cloud by using a clearly defined criteria and clearly identified outcomes to achieve</a:t>
            </a:r>
          </a:p>
          <a:p>
            <a:pPr lvl="1" algn="ctr"/>
            <a:r>
              <a:rPr lang="en-US" sz="2200">
                <a:latin typeface="Segoe UI "/>
              </a:rPr>
              <a:t>			</a:t>
            </a:r>
            <a:endParaRPr lang="en-US" sz="2000">
              <a:latin typeface="Segoe UI "/>
            </a:endParaRPr>
          </a:p>
        </p:txBody>
      </p:sp>
    </p:spTree>
    <p:extLst>
      <p:ext uri="{BB962C8B-B14F-4D97-AF65-F5344CB8AC3E}">
        <p14:creationId xmlns:p14="http://schemas.microsoft.com/office/powerpoint/2010/main" val="3845550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84D00-5465-4D6C-8B5A-46D1308CE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82" y="168842"/>
            <a:ext cx="11018520" cy="1231106"/>
          </a:xfrm>
        </p:spPr>
        <p:txBody>
          <a:bodyPr>
            <a:normAutofit fontScale="90000"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4400">
                <a:solidFill>
                  <a:schemeClr val="bg1"/>
                </a:solidFill>
              </a:rPr>
              <a:t>Workshop segment #1</a:t>
            </a:r>
            <a:br>
              <a:rPr lang="en-US" sz="4400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Engage stakeholders to define strategy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CBCD13-CA19-4BFA-BCE8-529AB9F3F9B3}"/>
              </a:ext>
            </a:extLst>
          </p:cNvPr>
          <p:cNvSpPr txBox="1"/>
          <p:nvPr/>
        </p:nvSpPr>
        <p:spPr>
          <a:xfrm>
            <a:off x="1475692" y="2281020"/>
            <a:ext cx="9438920" cy="30777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Example: 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What do you expect from your move to the cloud?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What are you moving to the cloud today?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How has your transition to the cloud changed your organization?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What are your short, medium, and long-term objectives?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How are you thinking about dual cloud?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What are the criteria which define where apps or data reside?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What are the risks which you have identified?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What are the next applications and databases which you have identified to move to the cloud?</a:t>
            </a:r>
          </a:p>
        </p:txBody>
      </p:sp>
    </p:spTree>
    <p:extLst>
      <p:ext uri="{BB962C8B-B14F-4D97-AF65-F5344CB8AC3E}">
        <p14:creationId xmlns:p14="http://schemas.microsoft.com/office/powerpoint/2010/main" val="2400275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9F90D-5EB7-4E15-96F2-0E0D4A750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Plan</a:t>
            </a:r>
            <a:endParaRPr lang="en-US" sz="400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2C852-D65C-464D-9D8A-967109842107}"/>
              </a:ext>
            </a:extLst>
          </p:cNvPr>
          <p:cNvSpPr txBox="1"/>
          <p:nvPr/>
        </p:nvSpPr>
        <p:spPr>
          <a:xfrm>
            <a:off x="876993" y="1487731"/>
            <a:ext cx="1089937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latin typeface="Segoe UI "/>
              </a:rPr>
              <a:t>Cloud adoption plans convert the aspirational goals of the cloud adoption strategy into actions. It will help guide technical efforts, in alignment with the business strategy.</a:t>
            </a:r>
          </a:p>
          <a:p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00BCE10-D69E-4CBC-B09B-666B0654A910}"/>
              </a:ext>
            </a:extLst>
          </p:cNvPr>
          <p:cNvSpPr/>
          <p:nvPr/>
        </p:nvSpPr>
        <p:spPr>
          <a:xfrm>
            <a:off x="1688177" y="2938361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B06B30-1DF6-4695-9956-B03D7A8B0A0A}"/>
              </a:ext>
            </a:extLst>
          </p:cNvPr>
          <p:cNvSpPr txBox="1"/>
          <p:nvPr/>
        </p:nvSpPr>
        <p:spPr>
          <a:xfrm>
            <a:off x="2266604" y="2996841"/>
            <a:ext cx="382939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0070C0"/>
                </a:solidFill>
                <a:latin typeface="Segoe UI "/>
              </a:rPr>
              <a:t>Rationalize Digital estate</a:t>
            </a:r>
          </a:p>
          <a:p>
            <a:r>
              <a:rPr lang="en-US" sz="1600">
                <a:latin typeface="Segoe UI "/>
              </a:rPr>
              <a:t>Rationalize your digital estate to determine best approach to cloud adoption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B808438-3347-46BC-9E6A-9779A47AF061}"/>
              </a:ext>
            </a:extLst>
          </p:cNvPr>
          <p:cNvSpPr/>
          <p:nvPr/>
        </p:nvSpPr>
        <p:spPr>
          <a:xfrm>
            <a:off x="1688177" y="4464020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BADEE4-990C-4CC1-855C-FA559B41D9F6}"/>
              </a:ext>
            </a:extLst>
          </p:cNvPr>
          <p:cNvSpPr txBox="1"/>
          <p:nvPr/>
        </p:nvSpPr>
        <p:spPr>
          <a:xfrm>
            <a:off x="2266604" y="4522500"/>
            <a:ext cx="31200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0070C0"/>
                </a:solidFill>
                <a:latin typeface="Segoe UI "/>
              </a:rPr>
              <a:t>Skills readiness plan</a:t>
            </a:r>
          </a:p>
          <a:p>
            <a:r>
              <a:rPr lang="en-US" sz="1600">
                <a:latin typeface="Segoe UI "/>
              </a:rPr>
              <a:t>Get your people ready by identifying skills gap and plan</a:t>
            </a:r>
            <a:endParaRPr lang="en-US" sz="2200">
              <a:latin typeface="Segoe UI 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488F6DE-BFE8-4383-8A4A-83E6DA7CADF6}"/>
              </a:ext>
            </a:extLst>
          </p:cNvPr>
          <p:cNvSpPr/>
          <p:nvPr/>
        </p:nvSpPr>
        <p:spPr>
          <a:xfrm>
            <a:off x="6293083" y="2882943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563343-25F0-4C9A-AC6D-6FC61093C49D}"/>
              </a:ext>
            </a:extLst>
          </p:cNvPr>
          <p:cNvSpPr txBox="1"/>
          <p:nvPr/>
        </p:nvSpPr>
        <p:spPr>
          <a:xfrm>
            <a:off x="6871510" y="2941423"/>
            <a:ext cx="27709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0070C0"/>
                </a:solidFill>
                <a:latin typeface="Segoe UI "/>
              </a:rPr>
              <a:t>Initial org alignment</a:t>
            </a:r>
          </a:p>
          <a:p>
            <a:r>
              <a:rPr lang="en-US" sz="1600">
                <a:latin typeface="Segoe UI "/>
              </a:rPr>
              <a:t>Align governance and cloud adoption to mitigate risks </a:t>
            </a:r>
            <a:endParaRPr lang="en-US" sz="2200">
              <a:latin typeface="Segoe UI 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F2E0752-BFBB-4618-9BCC-B3474C8699BE}"/>
              </a:ext>
            </a:extLst>
          </p:cNvPr>
          <p:cNvSpPr/>
          <p:nvPr/>
        </p:nvSpPr>
        <p:spPr>
          <a:xfrm>
            <a:off x="6350580" y="4486138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36418F-A6A6-489E-9308-13FDBE5DFFE4}"/>
              </a:ext>
            </a:extLst>
          </p:cNvPr>
          <p:cNvSpPr txBox="1"/>
          <p:nvPr/>
        </p:nvSpPr>
        <p:spPr>
          <a:xfrm>
            <a:off x="6871510" y="4443065"/>
            <a:ext cx="277090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0070C0"/>
                </a:solidFill>
                <a:latin typeface="Segoe UI "/>
              </a:rPr>
              <a:t>Cloud adoption plan</a:t>
            </a:r>
          </a:p>
          <a:p>
            <a:r>
              <a:rPr lang="en-US" sz="1600">
                <a:latin typeface="Segoe UI "/>
              </a:rPr>
              <a:t>Create an actionable cloud adoption plan that aligns to your business strategy </a:t>
            </a:r>
          </a:p>
        </p:txBody>
      </p:sp>
    </p:spTree>
    <p:extLst>
      <p:ext uri="{BB962C8B-B14F-4D97-AF65-F5344CB8AC3E}">
        <p14:creationId xmlns:p14="http://schemas.microsoft.com/office/powerpoint/2010/main" val="837477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0479F-0A1B-40B0-88DD-01BE413D4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6508"/>
            <a:ext cx="10515600" cy="1325563"/>
          </a:xfrm>
        </p:spPr>
        <p:txBody>
          <a:bodyPr/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Plan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Initial Org Alignment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D79B4F-B3BB-4A16-9624-6F7B648E1E1A}"/>
              </a:ext>
            </a:extLst>
          </p:cNvPr>
          <p:cNvSpPr txBox="1"/>
          <p:nvPr/>
        </p:nvSpPr>
        <p:spPr>
          <a:xfrm>
            <a:off x="838200" y="1405845"/>
            <a:ext cx="10899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latin typeface="Segoe UI "/>
              </a:rPr>
              <a:t>Implementing Cloud adoption plan requires some initial alignment of different stakeholders who will make the plan a reality</a:t>
            </a:r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8AA9AE7-7166-464F-8B9A-6899A8A30663}"/>
              </a:ext>
            </a:extLst>
          </p:cNvPr>
          <p:cNvSpPr/>
          <p:nvPr/>
        </p:nvSpPr>
        <p:spPr>
          <a:xfrm>
            <a:off x="1791271" y="3085381"/>
            <a:ext cx="2661312" cy="140724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>
                <a:solidFill>
                  <a:schemeClr val="tx1"/>
                </a:solidFill>
              </a:rPr>
              <a:t>Cloud Adoption Team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E5CD8BC-229A-4CC7-BAF7-0A45A83FACD6}"/>
              </a:ext>
            </a:extLst>
          </p:cNvPr>
          <p:cNvSpPr/>
          <p:nvPr/>
        </p:nvSpPr>
        <p:spPr>
          <a:xfrm>
            <a:off x="7640475" y="3108124"/>
            <a:ext cx="2655317" cy="1249525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Cloud Governance Team</a:t>
            </a:r>
          </a:p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Graphic 7" descr="Users">
            <a:extLst>
              <a:ext uri="{FF2B5EF4-FFF2-40B4-BE49-F238E27FC236}">
                <a16:creationId xmlns:a16="http://schemas.microsoft.com/office/drawing/2014/main" id="{7A189ACA-E034-4F59-902D-0CFF3BD89D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64727" y="3499365"/>
            <a:ext cx="914400" cy="914400"/>
          </a:xfrm>
          <a:prstGeom prst="rect">
            <a:avLst/>
          </a:prstGeom>
        </p:spPr>
      </p:pic>
      <p:pic>
        <p:nvPicPr>
          <p:cNvPr id="9" name="Graphic 8" descr="Users">
            <a:extLst>
              <a:ext uri="{FF2B5EF4-FFF2-40B4-BE49-F238E27FC236}">
                <a16:creationId xmlns:a16="http://schemas.microsoft.com/office/drawing/2014/main" id="{2365CFC1-D1A8-4CDF-B1B4-6291836E53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34430" y="3542118"/>
            <a:ext cx="793787" cy="828893"/>
          </a:xfrm>
          <a:prstGeom prst="rect">
            <a:avLst/>
          </a:prstGeom>
        </p:spPr>
      </p:pic>
      <p:pic>
        <p:nvPicPr>
          <p:cNvPr id="11" name="Graphic 10" descr="Cloud">
            <a:extLst>
              <a:ext uri="{FF2B5EF4-FFF2-40B4-BE49-F238E27FC236}">
                <a16:creationId xmlns:a16="http://schemas.microsoft.com/office/drawing/2014/main" id="{922C9CA7-6030-48D1-BDB1-B5EAD15AEB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96298" y="2630992"/>
            <a:ext cx="1715071" cy="1715071"/>
          </a:xfrm>
          <a:prstGeom prst="rect">
            <a:avLst/>
          </a:prstGeo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ED916581-6F2A-45EB-BEF8-745E2C3E4D91}"/>
              </a:ext>
            </a:extLst>
          </p:cNvPr>
          <p:cNvSpPr/>
          <p:nvPr/>
        </p:nvSpPr>
        <p:spPr>
          <a:xfrm rot="5400000">
            <a:off x="4389720" y="3513416"/>
            <a:ext cx="769441" cy="438943"/>
          </a:xfrm>
          <a:prstGeom prst="triangle">
            <a:avLst>
              <a:gd name="adj" fmla="val 47315"/>
            </a:avLst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D237D5F6-2C59-4ECE-A11C-6A926B4C6BAC}"/>
              </a:ext>
            </a:extLst>
          </p:cNvPr>
          <p:cNvSpPr/>
          <p:nvPr/>
        </p:nvSpPr>
        <p:spPr>
          <a:xfrm rot="16200000">
            <a:off x="6819352" y="3452001"/>
            <a:ext cx="769441" cy="438943"/>
          </a:xfrm>
          <a:prstGeom prst="triangle">
            <a:avLst>
              <a:gd name="adj" fmla="val 47315"/>
            </a:avLst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2871FA-F8B4-4B23-99F5-A7DDB3059300}"/>
              </a:ext>
            </a:extLst>
          </p:cNvPr>
          <p:cNvSpPr txBox="1"/>
          <p:nvPr/>
        </p:nvSpPr>
        <p:spPr>
          <a:xfrm>
            <a:off x="5179609" y="4172983"/>
            <a:ext cx="1922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Speed vs Control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B46987-19BF-4EBA-814D-0EC3FEB0CBDC}"/>
              </a:ext>
            </a:extLst>
          </p:cNvPr>
          <p:cNvSpPr txBox="1"/>
          <p:nvPr/>
        </p:nvSpPr>
        <p:spPr>
          <a:xfrm>
            <a:off x="1534235" y="4847759"/>
            <a:ext cx="101030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latin typeface="Segoe UI "/>
              </a:rPr>
              <a:t>Create a balance between speed or </a:t>
            </a:r>
            <a:r>
              <a:rPr lang="en-US" sz="2000" i="1">
                <a:latin typeface="Segoe UI "/>
              </a:rPr>
              <a:t>moving quickly </a:t>
            </a:r>
            <a:r>
              <a:rPr lang="en-US" sz="2000">
                <a:latin typeface="Segoe UI "/>
              </a:rPr>
              <a:t>and control or </a:t>
            </a:r>
            <a:r>
              <a:rPr lang="en-US" sz="2000" i="1">
                <a:latin typeface="Segoe UI "/>
              </a:rPr>
              <a:t>reducing risks </a:t>
            </a:r>
            <a:r>
              <a:rPr lang="en-US" sz="2000">
                <a:latin typeface="Segoe UI "/>
              </a:rPr>
              <a:t>by have teams accountable for adoption and governance.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latin typeface="Segoe UI "/>
              </a:rPr>
              <a:t>While cloud adoption team is required to execute cloud adoption tasks, governance team ensures processes and controls are implemented</a:t>
            </a:r>
          </a:p>
          <a:p>
            <a:endParaRPr lang="en-US" sz="2200">
              <a:latin typeface="Segoe UI 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040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EEED8-34F4-424F-A76E-97D217D4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1144"/>
            <a:ext cx="10515600" cy="1325563"/>
          </a:xfrm>
        </p:spPr>
        <p:txBody>
          <a:bodyPr/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Plan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Rationalize Digital Estate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F4117A-D87C-4A68-8091-434B0BB4D79E}"/>
              </a:ext>
            </a:extLst>
          </p:cNvPr>
          <p:cNvSpPr/>
          <p:nvPr/>
        </p:nvSpPr>
        <p:spPr>
          <a:xfrm>
            <a:off x="838200" y="1097820"/>
            <a:ext cx="10672259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1">
                <a:latin typeface="Segoe UI "/>
              </a:rPr>
              <a:t>Cloud rationalization </a:t>
            </a:r>
            <a:r>
              <a:rPr lang="en-US" sz="2200">
                <a:latin typeface="Segoe UI "/>
              </a:rPr>
              <a:t>is the process of evaluating assets to determine the best approach to hosting them in the cloud (public or hybrid)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latin typeface="Segoe UI "/>
              </a:rPr>
              <a:t>Rationalization can take place using an </a:t>
            </a:r>
            <a:r>
              <a:rPr lang="en-US" sz="2200" b="1">
                <a:latin typeface="Segoe UI "/>
              </a:rPr>
              <a:t>Incremental approach </a:t>
            </a:r>
            <a:r>
              <a:rPr lang="en-US" sz="2200">
                <a:latin typeface="Segoe UI "/>
              </a:rPr>
              <a:t>or ‘Power of 10’ where the cloud strategy team selects the first 10 applications to be migrated which are a mix of simple and complex workloads; (recommended approach)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The output of a rationalization effort is a prioritized backlog of all assets that are affected by the chosen transformation.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latin typeface="Segoe UI "/>
              </a:rPr>
              <a:t>Use costing models from your chosen cloud provider to forecast costs for your prioritized backlog; for Azure, we have pricing tools like Azure Migrate, Azure pricing calculator and Azure cost management. Ensure that hybrid is incorporated into the costing models</a:t>
            </a:r>
          </a:p>
        </p:txBody>
      </p:sp>
    </p:spTree>
    <p:extLst>
      <p:ext uri="{BB962C8B-B14F-4D97-AF65-F5344CB8AC3E}">
        <p14:creationId xmlns:p14="http://schemas.microsoft.com/office/powerpoint/2010/main" val="33734734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0479F-0A1B-40B0-88DD-01BE413D4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-110912"/>
            <a:ext cx="10515600" cy="1325563"/>
          </a:xfrm>
        </p:spPr>
        <p:txBody>
          <a:bodyPr/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Plan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Skills Readiness Plan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C0BFCC-DFA9-4C31-993D-A15752211FD5}"/>
              </a:ext>
            </a:extLst>
          </p:cNvPr>
          <p:cNvSpPr txBox="1"/>
          <p:nvPr/>
        </p:nvSpPr>
        <p:spPr>
          <a:xfrm>
            <a:off x="533400" y="914054"/>
            <a:ext cx="10899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latin typeface="Segoe UI "/>
              </a:rPr>
              <a:t>Cloud computing is a technology shift and a new set of skills are required to support cloud solutions</a:t>
            </a:r>
            <a:endParaRPr lang="en-US"/>
          </a:p>
        </p:txBody>
      </p:sp>
      <p:pic>
        <p:nvPicPr>
          <p:cNvPr id="11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F544767-0CB1-4464-9F9E-B959ED30F3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34" y="1717847"/>
            <a:ext cx="10167385" cy="439739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EB4762-90CC-4562-B60A-BFC749BF8D19}"/>
              </a:ext>
            </a:extLst>
          </p:cNvPr>
          <p:cNvSpPr txBox="1"/>
          <p:nvPr/>
        </p:nvSpPr>
        <p:spPr>
          <a:xfrm>
            <a:off x="1507164" y="6290042"/>
            <a:ext cx="3734687" cy="366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Identify the gaps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143AE3-CF4D-4562-A636-5F228C72692B}"/>
              </a:ext>
            </a:extLst>
          </p:cNvPr>
          <p:cNvSpPr txBox="1"/>
          <p:nvPr/>
        </p:nvSpPr>
        <p:spPr>
          <a:xfrm>
            <a:off x="4985337" y="6282066"/>
            <a:ext cx="3734687" cy="366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Look across teams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8EA2B2-76C3-4A74-A20C-1A3926B1DA12}"/>
              </a:ext>
            </a:extLst>
          </p:cNvPr>
          <p:cNvSpPr txBox="1"/>
          <p:nvPr/>
        </p:nvSpPr>
        <p:spPr>
          <a:xfrm>
            <a:off x="8198579" y="6271433"/>
            <a:ext cx="3734687" cy="366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Create an org-wide learning plan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62F4CC0-59E1-4B88-B9E3-43270DB84CCD}"/>
              </a:ext>
            </a:extLst>
          </p:cNvPr>
          <p:cNvSpPr/>
          <p:nvPr/>
        </p:nvSpPr>
        <p:spPr>
          <a:xfrm>
            <a:off x="1206795" y="6337888"/>
            <a:ext cx="300369" cy="31897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058F00D-6151-4391-B8FB-1BC16FD54483}"/>
              </a:ext>
            </a:extLst>
          </p:cNvPr>
          <p:cNvSpPr/>
          <p:nvPr/>
        </p:nvSpPr>
        <p:spPr>
          <a:xfrm>
            <a:off x="4702687" y="6319279"/>
            <a:ext cx="300369" cy="31897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4EB3E00-917A-415F-8522-00AC7B9E6EE2}"/>
              </a:ext>
            </a:extLst>
          </p:cNvPr>
          <p:cNvSpPr/>
          <p:nvPr/>
        </p:nvSpPr>
        <p:spPr>
          <a:xfrm>
            <a:off x="7898210" y="6295357"/>
            <a:ext cx="300369" cy="31897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0FDEE17-41F7-4EF4-852E-71C9E5CBE0BA}"/>
              </a:ext>
            </a:extLst>
          </p:cNvPr>
          <p:cNvCxnSpPr/>
          <p:nvPr/>
        </p:nvCxnSpPr>
        <p:spPr>
          <a:xfrm>
            <a:off x="1063256" y="6161567"/>
            <a:ext cx="1019662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194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D0616-73E6-46EE-AF5B-FBCE3FF86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842" y="-201057"/>
            <a:ext cx="10515600" cy="1325563"/>
          </a:xfrm>
        </p:spPr>
        <p:txBody>
          <a:bodyPr/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Plan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Cloud Adoption Plan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9FC018-6116-499A-9A8F-962B9C53E6B8}"/>
              </a:ext>
            </a:extLst>
          </p:cNvPr>
          <p:cNvSpPr txBox="1"/>
          <p:nvPr/>
        </p:nvSpPr>
        <p:spPr>
          <a:xfrm>
            <a:off x="815017" y="1576507"/>
            <a:ext cx="10059538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latin typeface="Segoe UI "/>
              </a:rPr>
              <a:t>Prerequisites</a:t>
            </a:r>
            <a:r>
              <a:rPr lang="en-US" sz="2000">
                <a:latin typeface="Segoe UI "/>
              </a:rPr>
              <a:t>: Confirm that all prerequisite steps have been completed before you create your plan.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latin typeface="Segoe UI "/>
              </a:rPr>
              <a:t>Define and prioritize workloads</a:t>
            </a:r>
            <a:r>
              <a:rPr lang="en-US" sz="2000">
                <a:latin typeface="Segoe UI "/>
              </a:rPr>
              <a:t>: Prioritize your first 10 workloads to establish an initial adoption backlog.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latin typeface="Segoe UI "/>
              </a:rPr>
              <a:t>Align assets: </a:t>
            </a:r>
            <a:r>
              <a:rPr lang="en-US" sz="2000">
                <a:latin typeface="Segoe UI "/>
              </a:rPr>
              <a:t>Identify which assets (proposed or existing) are required to support the prioritized workloads.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latin typeface="Segoe UI "/>
              </a:rPr>
              <a:t>Review rationalization: </a:t>
            </a:r>
            <a:r>
              <a:rPr lang="en-US" sz="2000">
                <a:latin typeface="Segoe UI "/>
              </a:rPr>
              <a:t>Review rationalization decisions to refine adoption-path decisions: Migrate or Innovate.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latin typeface="Segoe UI "/>
              </a:rPr>
              <a:t>Define iterations and releases: </a:t>
            </a:r>
            <a:r>
              <a:rPr lang="en-US" sz="2000">
                <a:latin typeface="Segoe UI "/>
              </a:rPr>
              <a:t>Iterations are the time blocks allocated to do work. Releases are the definition of the work to be done before triggering a change to production processes.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latin typeface="Segoe UI "/>
              </a:rPr>
              <a:t>Estimate timelines</a:t>
            </a:r>
            <a:r>
              <a:rPr lang="en-US" sz="2000">
                <a:latin typeface="Segoe UI "/>
              </a:rPr>
              <a:t>: Establish rough timelines for release planning purposes, based on initial estimates</a:t>
            </a:r>
            <a:r>
              <a:rPr lang="en-US">
                <a:latin typeface="Segoe UI "/>
              </a:rPr>
              <a:t>.</a:t>
            </a:r>
          </a:p>
          <a:p>
            <a:endParaRPr lang="en-US" sz="14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D430F8-12A0-427D-B373-63938D3C21D9}"/>
              </a:ext>
            </a:extLst>
          </p:cNvPr>
          <p:cNvSpPr/>
          <p:nvPr/>
        </p:nvSpPr>
        <p:spPr>
          <a:xfrm>
            <a:off x="735842" y="858942"/>
            <a:ext cx="926450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>
                <a:latin typeface="Segoe UI "/>
              </a:rPr>
              <a:t>Translate strategy and effort into an actionable cloud adoption plan</a:t>
            </a:r>
          </a:p>
        </p:txBody>
      </p:sp>
    </p:spTree>
    <p:extLst>
      <p:ext uri="{BB962C8B-B14F-4D97-AF65-F5344CB8AC3E}">
        <p14:creationId xmlns:p14="http://schemas.microsoft.com/office/powerpoint/2010/main" val="68873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6060C-4A01-4A69-99E3-F37D20F69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86" y="144066"/>
            <a:ext cx="11018520" cy="553998"/>
          </a:xfrm>
        </p:spPr>
        <p:txBody>
          <a:bodyPr>
            <a:normAutofit fontScale="90000"/>
          </a:bodyPr>
          <a:lstStyle/>
          <a:p>
            <a:r>
              <a:rPr lang="en-US"/>
              <a:t>Best practices for planning and running workshops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5F9931-64E2-4AB3-81DA-C1E7D926DC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1196" y="1152195"/>
            <a:ext cx="5076768" cy="1785104"/>
          </a:xfrm>
        </p:spPr>
        <p:txBody>
          <a:bodyPr/>
          <a:lstStyle/>
          <a:p>
            <a:pPr marL="0" indent="0">
              <a:buNone/>
            </a:pPr>
            <a:r>
              <a:rPr lang="en-US" sz="2000"/>
              <a:t>1. Be clear on goals and outcomes</a:t>
            </a:r>
          </a:p>
          <a:p>
            <a:pPr marL="0" indent="0">
              <a:buNone/>
            </a:pPr>
            <a:r>
              <a:rPr lang="en-US" sz="2000"/>
              <a:t>2. Decide who will attend</a:t>
            </a:r>
          </a:p>
          <a:p>
            <a:pPr marL="0" indent="0">
              <a:buNone/>
            </a:pPr>
            <a:r>
              <a:rPr lang="en-US" sz="2000"/>
              <a:t>3. Choose the right location</a:t>
            </a:r>
          </a:p>
          <a:p>
            <a:pPr marL="0" indent="0">
              <a:buNone/>
            </a:pPr>
            <a:r>
              <a:rPr lang="en-US" sz="2000"/>
              <a:t>4. Be clear on the agenda</a:t>
            </a:r>
          </a:p>
          <a:p>
            <a:pPr marL="0" indent="0">
              <a:buNone/>
            </a:pPr>
            <a:r>
              <a:rPr lang="en-US" sz="2000"/>
              <a:t>5. Share the follow-up plan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7C1240-2446-449E-AFB5-883B0BC8AF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05DA9D-7D40-4BBB-8B4B-9748AC5EC3CA}"/>
              </a:ext>
            </a:extLst>
          </p:cNvPr>
          <p:cNvSpPr txBox="1"/>
          <p:nvPr/>
        </p:nvSpPr>
        <p:spPr>
          <a:xfrm>
            <a:off x="8819803" y="5852159"/>
            <a:ext cx="318465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Source: www.mindtools.com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9416E0-7232-4686-8906-83ED9D7D29B1}"/>
              </a:ext>
            </a:extLst>
          </p:cNvPr>
          <p:cNvSpPr txBox="1"/>
          <p:nvPr/>
        </p:nvSpPr>
        <p:spPr>
          <a:xfrm>
            <a:off x="5769033" y="1152195"/>
            <a:ext cx="6317672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Getting people involved:</a:t>
            </a:r>
          </a:p>
          <a:p>
            <a:pPr marL="457200" indent="-457200" algn="l">
              <a:buAutoNum type="arabicPeriod"/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Keep group sizes small to encourage participation</a:t>
            </a:r>
          </a:p>
          <a:p>
            <a:pPr marL="457200" indent="-457200" algn="l">
              <a:buAutoNum type="arabicPeriod"/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Have a mix of different people in the various groups</a:t>
            </a:r>
          </a:p>
          <a:p>
            <a:pPr marL="457200" indent="-457200" algn="l">
              <a:buAutoNum type="arabicPeriod"/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Be clear on how to capture ideas (shout out or write down)</a:t>
            </a:r>
          </a:p>
          <a:p>
            <a:pPr marL="457200" indent="-457200" algn="l">
              <a:buAutoNum type="arabicPeriod"/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Get groups to evaluate ideas to narrow down ideas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B07BB-4C8D-43F4-A71C-AA01CF5124E3}"/>
              </a:ext>
            </a:extLst>
          </p:cNvPr>
          <p:cNvSpPr txBox="1"/>
          <p:nvPr/>
        </p:nvSpPr>
        <p:spPr>
          <a:xfrm>
            <a:off x="947651" y="3797643"/>
            <a:ext cx="10856422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Overall tips:</a:t>
            </a:r>
          </a:p>
          <a:p>
            <a:pPr marL="457200" indent="-457200" algn="l">
              <a:buAutoNum type="arabicPeriod"/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Have a facilitator who manages time and process</a:t>
            </a:r>
          </a:p>
          <a:p>
            <a:pPr marL="457200" indent="-457200" algn="l">
              <a:buAutoNum type="arabicPeriod"/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Start the meeting with some icebreakers</a:t>
            </a:r>
          </a:p>
          <a:p>
            <a:pPr marL="457200" indent="-457200" algn="l">
              <a:buAutoNum type="arabicPeriod"/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Structure the workshop so that the busiest attendees can attend the most critical parts</a:t>
            </a:r>
          </a:p>
          <a:p>
            <a:pPr marL="457200" indent="-457200" algn="l">
              <a:buAutoNum type="arabicPeriod"/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As some of the topics may be sensitive related to roles and org structure, try to share examples of where you have seen success in the past.</a:t>
            </a:r>
          </a:p>
        </p:txBody>
      </p:sp>
    </p:spTree>
    <p:extLst>
      <p:ext uri="{BB962C8B-B14F-4D97-AF65-F5344CB8AC3E}">
        <p14:creationId xmlns:p14="http://schemas.microsoft.com/office/powerpoint/2010/main" val="311286348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26CB4-6B6C-4B66-A56C-7D1EFBB30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414" y="0"/>
            <a:ext cx="10515600" cy="1325563"/>
          </a:xfrm>
        </p:spPr>
        <p:txBody>
          <a:bodyPr/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Plan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Cloud Adoption Plan Template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7D42B0-0B61-4F5E-B479-23A48C249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0391" y="1501793"/>
            <a:ext cx="4837461" cy="49990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A1C6BCC-030C-4ECC-AD84-3DF4F60E5EC9}"/>
              </a:ext>
            </a:extLst>
          </p:cNvPr>
          <p:cNvSpPr/>
          <p:nvPr/>
        </p:nvSpPr>
        <p:spPr>
          <a:xfrm>
            <a:off x="785787" y="1461851"/>
            <a:ext cx="6184604" cy="2907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Segoe UI "/>
              </a:rPr>
              <a:t>Cloud adoption plan converts the aspirational goals of the cloud adoption strategy into an actionable plan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Segoe UI "/>
              </a:rPr>
              <a:t>All the cloud teams leverage the cloud adoption plan to guide technical efforts, in alignment with the business outcomes.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Segoe UI "/>
              </a:rPr>
              <a:t>Download the </a:t>
            </a:r>
            <a:r>
              <a:rPr lang="en-US" sz="2000">
                <a:latin typeface="Segoe UI "/>
                <a:hlinkClick r:id="rId3"/>
              </a:rPr>
              <a:t>template</a:t>
            </a:r>
            <a:r>
              <a:rPr lang="en-US" sz="2000">
                <a:latin typeface="Segoe UI "/>
              </a:rPr>
              <a:t> and get started with creating your plan </a:t>
            </a:r>
          </a:p>
        </p:txBody>
      </p:sp>
    </p:spTree>
    <p:extLst>
      <p:ext uri="{BB962C8B-B14F-4D97-AF65-F5344CB8AC3E}">
        <p14:creationId xmlns:p14="http://schemas.microsoft.com/office/powerpoint/2010/main" val="3689659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86334A-69F1-4B08-AF9B-EB6BEE9D0F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300"/>
          <a:stretch/>
        </p:blipFill>
        <p:spPr>
          <a:xfrm>
            <a:off x="637140" y="1424862"/>
            <a:ext cx="4064513" cy="517580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8A924F-7AB2-4EDA-BD53-B6C72AF35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787" y="3498112"/>
            <a:ext cx="6042655" cy="297701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EF85F37-9D32-4C47-A0E3-9B5066797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842" y="-64780"/>
            <a:ext cx="10515600" cy="1325563"/>
          </a:xfrm>
        </p:spPr>
        <p:txBody>
          <a:bodyPr/>
          <a:lstStyle/>
          <a:p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Azure DevOps Cloud Adoption Plan Generator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FA2860-7BA1-4BD6-B647-66F53FEB643C}"/>
              </a:ext>
            </a:extLst>
          </p:cNvPr>
          <p:cNvSpPr txBox="1"/>
          <p:nvPr/>
        </p:nvSpPr>
        <p:spPr>
          <a:xfrm>
            <a:off x="5641525" y="1825449"/>
            <a:ext cx="53572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latin typeface="Segoe UI "/>
              </a:rPr>
              <a:t>Leverage Azure DevOps to log and track your cloud adoption plan</a:t>
            </a:r>
          </a:p>
          <a:p>
            <a:r>
              <a:rPr lang="en-US" sz="2200" b="1">
                <a:latin typeface="Segoe UI "/>
              </a:rPr>
              <a:t>aka.ms/adopt/plan 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779733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84D00-5465-4D6C-8B5A-46D1308CE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114" y="661822"/>
            <a:ext cx="11018520" cy="1231106"/>
          </a:xfrm>
        </p:spPr>
        <p:txBody>
          <a:bodyPr>
            <a:normAutofit fontScale="90000"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4400">
                <a:solidFill>
                  <a:schemeClr val="bg1"/>
                </a:solidFill>
              </a:rPr>
              <a:t>Workshop segment #2</a:t>
            </a:r>
            <a:br>
              <a:rPr lang="en-US" sz="4400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Create your cloud adoption plan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116777-CBC1-4CBD-B255-FDDB899FFC61}"/>
              </a:ext>
            </a:extLst>
          </p:cNvPr>
          <p:cNvSpPr txBox="1"/>
          <p:nvPr/>
        </p:nvSpPr>
        <p:spPr>
          <a:xfrm>
            <a:off x="1594762" y="2754485"/>
            <a:ext cx="8681223" cy="215443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Example: 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How are you organizing your people and teams for cloud transformation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Where does accountability reside for application creation and availability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What are the current skills gaps?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How do your people train and skill up?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What is the prioritized list of applications you are moving to the cloud?</a:t>
            </a:r>
          </a:p>
          <a:p>
            <a:pPr marL="457200" indent="-457200" algn="l">
              <a:buAutoNum type="arabicParenR"/>
            </a:pPr>
            <a:endParaRPr lang="en-US" sz="20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85166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47375-37A9-486A-BBC5-39CF3622F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364" y="-6099"/>
            <a:ext cx="10515600" cy="1325563"/>
          </a:xfrm>
        </p:spPr>
        <p:txBody>
          <a:bodyPr/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Ready</a:t>
            </a:r>
            <a:endParaRPr lang="en-US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5C7A903-3ABD-42DE-9812-D0AB9777B69D}"/>
              </a:ext>
            </a:extLst>
          </p:cNvPr>
          <p:cNvSpPr/>
          <p:nvPr/>
        </p:nvSpPr>
        <p:spPr>
          <a:xfrm>
            <a:off x="1688177" y="2757608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3E6131-9CD1-44E4-BABE-EF30A35F50FD}"/>
              </a:ext>
            </a:extLst>
          </p:cNvPr>
          <p:cNvSpPr txBox="1"/>
          <p:nvPr/>
        </p:nvSpPr>
        <p:spPr>
          <a:xfrm>
            <a:off x="2266604" y="2816088"/>
            <a:ext cx="33314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70C0"/>
                </a:solidFill>
                <a:latin typeface="Segoe UI "/>
              </a:rPr>
              <a:t>Azure setup guide</a:t>
            </a:r>
          </a:p>
          <a:p>
            <a:r>
              <a:rPr lang="en-US" sz="1600" dirty="0">
                <a:latin typeface="Segoe UI "/>
              </a:rPr>
              <a:t>Azure setup guidance in the Cloud Adoption Framework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856F114-1200-46BB-82D5-DFF8E4EDAEA3}"/>
              </a:ext>
            </a:extLst>
          </p:cNvPr>
          <p:cNvSpPr/>
          <p:nvPr/>
        </p:nvSpPr>
        <p:spPr>
          <a:xfrm>
            <a:off x="1688177" y="4464020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7DA720-51C3-4F12-8D7B-B094FB06C3A3}"/>
              </a:ext>
            </a:extLst>
          </p:cNvPr>
          <p:cNvSpPr txBox="1"/>
          <p:nvPr/>
        </p:nvSpPr>
        <p:spPr>
          <a:xfrm>
            <a:off x="2266603" y="4522500"/>
            <a:ext cx="35381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0070C0"/>
                </a:solidFill>
                <a:latin typeface="Segoe UI "/>
              </a:rPr>
              <a:t>Expand the blueprint</a:t>
            </a:r>
          </a:p>
          <a:p>
            <a:r>
              <a:rPr lang="en-US" sz="1600">
                <a:latin typeface="Segoe UI "/>
              </a:rPr>
              <a:t>Use the landing zone considerations to enhance the blueprint template</a:t>
            </a:r>
            <a:endParaRPr lang="en-US" sz="2200">
              <a:latin typeface="Segoe UI 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E83B47B-B7EB-4311-B384-7E65CF2E9C00}"/>
              </a:ext>
            </a:extLst>
          </p:cNvPr>
          <p:cNvSpPr/>
          <p:nvPr/>
        </p:nvSpPr>
        <p:spPr>
          <a:xfrm>
            <a:off x="6293083" y="2702190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C3FAC2-6506-4B62-AF7C-D3AEA873C607}"/>
              </a:ext>
            </a:extLst>
          </p:cNvPr>
          <p:cNvSpPr txBox="1"/>
          <p:nvPr/>
        </p:nvSpPr>
        <p:spPr>
          <a:xfrm>
            <a:off x="6871510" y="2760670"/>
            <a:ext cx="354308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0070C0"/>
                </a:solidFill>
                <a:latin typeface="Segoe UI "/>
              </a:rPr>
              <a:t>First landing zone</a:t>
            </a:r>
          </a:p>
          <a:p>
            <a:r>
              <a:rPr lang="en-US" sz="1600">
                <a:latin typeface="Segoe UI "/>
              </a:rPr>
              <a:t>Leverage the Cloud Adoption Framework migrate landing zone blueprint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B5A0020-A09E-4506-AE9A-7C1B4ACB68E5}"/>
              </a:ext>
            </a:extLst>
          </p:cNvPr>
          <p:cNvSpPr/>
          <p:nvPr/>
        </p:nvSpPr>
        <p:spPr>
          <a:xfrm>
            <a:off x="6387294" y="4408612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8E3EA2-6BAB-4879-A28D-98A83A2AB439}"/>
              </a:ext>
            </a:extLst>
          </p:cNvPr>
          <p:cNvSpPr txBox="1"/>
          <p:nvPr/>
        </p:nvSpPr>
        <p:spPr>
          <a:xfrm>
            <a:off x="6912590" y="4462366"/>
            <a:ext cx="35381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0070C0"/>
                </a:solidFill>
                <a:latin typeface="Segoe UI "/>
              </a:rPr>
              <a:t>Best practices</a:t>
            </a:r>
          </a:p>
          <a:p>
            <a:r>
              <a:rPr lang="en-US" sz="1600">
                <a:latin typeface="Segoe UI "/>
              </a:rPr>
              <a:t>Validate landing zone modifications against best practices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E78AB0-035E-423A-9C70-DFD8F6385AC7}"/>
              </a:ext>
            </a:extLst>
          </p:cNvPr>
          <p:cNvSpPr txBox="1"/>
          <p:nvPr/>
        </p:nvSpPr>
        <p:spPr>
          <a:xfrm>
            <a:off x="751785" y="1183079"/>
            <a:ext cx="112710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367">
              <a:defRPr/>
            </a:pPr>
            <a:r>
              <a:rPr lang="en-US" sz="2400">
                <a:solidFill>
                  <a:srgbClr val="000000"/>
                </a:solidFill>
                <a:latin typeface="Segoe UI" panose="020B0502040204020203" pitchFamily="34" charset="0"/>
              </a:rPr>
              <a:t>Ready establishes a cloud foundation or adoption target that can provide hosting for any adoption efforts. </a:t>
            </a:r>
          </a:p>
        </p:txBody>
      </p:sp>
    </p:spTree>
    <p:extLst>
      <p:ext uri="{BB962C8B-B14F-4D97-AF65-F5344CB8AC3E}">
        <p14:creationId xmlns:p14="http://schemas.microsoft.com/office/powerpoint/2010/main" val="10838578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68CB8-A144-4FD9-8C36-82D042464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4732"/>
            <a:ext cx="10515600" cy="1325563"/>
          </a:xfrm>
        </p:spPr>
        <p:txBody>
          <a:bodyPr/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Ready </a:t>
            </a:r>
            <a:r>
              <a:rPr lang="en-US"/>
              <a:t>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Organize your Azure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5D84-6C3B-4C69-8D4F-14009AFB0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9113" y="1825625"/>
            <a:ext cx="4310743" cy="4351338"/>
          </a:xfrm>
        </p:spPr>
        <p:txBody>
          <a:bodyPr/>
          <a:lstStyle/>
          <a:p>
            <a:r>
              <a:rPr lang="en-US"/>
              <a:t>Use the management hierarchies within the Azure platform.</a:t>
            </a:r>
          </a:p>
          <a:p>
            <a:r>
              <a:rPr lang="en-US"/>
              <a:t>Implement well-thought out naming conventions</a:t>
            </a:r>
          </a:p>
          <a:p>
            <a:r>
              <a:rPr lang="en-US"/>
              <a:t>Apply resource tagging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F4B3845-7972-4C72-9AE3-E99037D9A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57" y="1690688"/>
            <a:ext cx="6516727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7777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8690C-2C0A-453B-93A8-DF32E2C53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232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Ready | </a:t>
            </a:r>
            <a:r>
              <a:rPr lang="en-US" sz="3600" dirty="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Azure setup guide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650073-9D18-4D80-B70D-9EE45DA59621}"/>
              </a:ext>
            </a:extLst>
          </p:cNvPr>
          <p:cNvSpPr/>
          <p:nvPr/>
        </p:nvSpPr>
        <p:spPr>
          <a:xfrm>
            <a:off x="895031" y="992292"/>
            <a:ext cx="10393455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200" dirty="0">
              <a:latin typeface="Segoe UI 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Segoe UI "/>
              </a:rPr>
              <a:t>Prepare the cloud environment before building and deploying solutions using Azure services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Segoe UI "/>
              </a:rPr>
              <a:t>The Azure setup guide provides guidance on how to organize resources, control costs, and secure and manage your organization helping you create your landing zone in Azure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Segoe UI 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FC4A16A-058C-47CF-A45E-16AF9ECEF2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6957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23B950E-8375-40AD-A794-833C90FD7F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9800809"/>
              </p:ext>
            </p:extLst>
          </p:nvPr>
        </p:nvGraphicFramePr>
        <p:xfrm>
          <a:off x="1034649" y="3359279"/>
          <a:ext cx="6858000" cy="280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53" name="Bitmap Image" r:id="rId3" imgW="8963090" imgH="3662389" progId="Paint.Picture">
                  <p:embed/>
                </p:oleObj>
              </mc:Choice>
              <mc:Fallback>
                <p:oleObj name="Bitmap Image" r:id="rId3" imgW="8963090" imgH="3662389" progId="Paint.Picture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23B950E-8375-40AD-A794-833C90FD7F8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4649" y="3359279"/>
                        <a:ext cx="6858000" cy="2800350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bg1">
                            <a:lumMod val="50000"/>
                          </a:schemeClr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3B7AF549-1A75-4CCE-B3C8-342366CFE7BE}"/>
              </a:ext>
            </a:extLst>
          </p:cNvPr>
          <p:cNvSpPr/>
          <p:nvPr/>
        </p:nvSpPr>
        <p:spPr>
          <a:xfrm>
            <a:off x="8001000" y="3941010"/>
            <a:ext cx="401746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>
                <a:latin typeface="Segoe UI "/>
              </a:rPr>
              <a:t>The guide is also published in the </a:t>
            </a:r>
            <a:r>
              <a:rPr lang="en-US" sz="2200" b="1">
                <a:latin typeface="Segoe UI "/>
              </a:rPr>
              <a:t>Azure </a:t>
            </a:r>
            <a:r>
              <a:rPr lang="en-US" sz="2200" b="1" err="1">
                <a:latin typeface="Segoe UI "/>
              </a:rPr>
              <a:t>Quickstart</a:t>
            </a:r>
            <a:r>
              <a:rPr lang="en-US" sz="2200" b="1">
                <a:latin typeface="Segoe UI "/>
              </a:rPr>
              <a:t> Center </a:t>
            </a:r>
            <a:r>
              <a:rPr lang="en-US" sz="2200">
                <a:latin typeface="Segoe UI "/>
              </a:rPr>
              <a:t>within the Azure Portal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3CCC00-5BEE-4E82-8E85-8D6385F68F04}"/>
              </a:ext>
            </a:extLst>
          </p:cNvPr>
          <p:cNvSpPr/>
          <p:nvPr/>
        </p:nvSpPr>
        <p:spPr>
          <a:xfrm>
            <a:off x="2908005" y="4960088"/>
            <a:ext cx="4843130" cy="1199538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332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2C4B0-4E7C-405A-8FC3-1A83A13C5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Ready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First Landing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570BF-C72D-41D2-A77F-B2654D94F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967" y="1650188"/>
            <a:ext cx="4121888" cy="4351338"/>
          </a:xfrm>
        </p:spPr>
        <p:txBody>
          <a:bodyPr>
            <a:normAutofit/>
          </a:bodyPr>
          <a:lstStyle/>
          <a:p>
            <a:r>
              <a:rPr lang="en-US" sz="2000">
                <a:latin typeface="Segoe UI "/>
              </a:rPr>
              <a:t>Landing zone is the environment that is provisioned to host workloads being migrated from an on-premises environment into Azure.</a:t>
            </a:r>
          </a:p>
          <a:p>
            <a:r>
              <a:rPr lang="en-US" sz="2000">
                <a:latin typeface="Segoe UI "/>
              </a:rPr>
              <a:t>The Cloud Adoption Framework migrate landing zone blueprint creates a landing zone which can be updated to meet your specific needs.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1190DA-7081-4E3A-BB03-94F7CC9D3E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1" b="125"/>
          <a:stretch/>
        </p:blipFill>
        <p:spPr>
          <a:xfrm>
            <a:off x="5125955" y="1650188"/>
            <a:ext cx="6536437" cy="461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644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56A16-0555-42CE-A41A-10B6398C8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Ready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Expand the landing zone blueprint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722E7-3FCC-4381-8FDC-C4F51180F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558" y="155449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400">
                <a:latin typeface="Segoe UI "/>
              </a:rPr>
              <a:t>The </a:t>
            </a:r>
            <a:r>
              <a:rPr lang="en-US" sz="2400">
                <a:solidFill>
                  <a:srgbClr val="000000"/>
                </a:solidFill>
                <a:latin typeface="Segoe UI" panose="020B0502040204020203" pitchFamily="34" charset="0"/>
              </a:rPr>
              <a:t>considerations</a:t>
            </a:r>
            <a:r>
              <a:rPr lang="en-US" sz="2400">
                <a:latin typeface="Segoe UI "/>
              </a:rPr>
              <a:t> for implementing a landing zone fall into three categories</a:t>
            </a:r>
            <a:r>
              <a:rPr lang="en-US" sz="2200">
                <a:latin typeface="Segoe UI "/>
              </a:rPr>
              <a:t>	</a:t>
            </a:r>
          </a:p>
          <a:p>
            <a:endParaRPr lang="en-US" sz="2200">
              <a:latin typeface="Segoe UI "/>
            </a:endParaRPr>
          </a:p>
          <a:p>
            <a:pPr lvl="1"/>
            <a:r>
              <a:rPr lang="en-US">
                <a:solidFill>
                  <a:srgbClr val="0070C0"/>
                </a:solidFill>
              </a:rPr>
              <a:t>Hosting</a:t>
            </a:r>
            <a:r>
              <a:rPr lang="en-US"/>
              <a:t> - decisions need to be made around compute, storage, networking, databases to help create hosting options in the landing zone blueprint</a:t>
            </a:r>
          </a:p>
          <a:p>
            <a:pPr lvl="1"/>
            <a:r>
              <a:rPr lang="en-US">
                <a:solidFill>
                  <a:srgbClr val="0070C0"/>
                </a:solidFill>
              </a:rPr>
              <a:t>Azure fundamentals </a:t>
            </a:r>
            <a:r>
              <a:rPr lang="en-US"/>
              <a:t>- these are the foundational building blocks for organizing resources in the cloud environment. </a:t>
            </a:r>
          </a:p>
          <a:p>
            <a:pPr lvl="1"/>
            <a:r>
              <a:rPr lang="en-US">
                <a:solidFill>
                  <a:srgbClr val="0070C0"/>
                </a:solidFill>
              </a:rPr>
              <a:t>Governance considerations </a:t>
            </a:r>
            <a:r>
              <a:rPr lang="en-US"/>
              <a:t>– applying governance principles on each landing zone </a:t>
            </a:r>
          </a:p>
        </p:txBody>
      </p:sp>
    </p:spTree>
    <p:extLst>
      <p:ext uri="{BB962C8B-B14F-4D97-AF65-F5344CB8AC3E}">
        <p14:creationId xmlns:p14="http://schemas.microsoft.com/office/powerpoint/2010/main" val="18692896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3813-422D-4884-ADAA-5FEF211BE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sz="36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Ready | </a:t>
            </a:r>
            <a:r>
              <a:rPr lang="en-US" sz="3600" dirty="0">
                <a:solidFill>
                  <a:srgbClr val="0070C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Recommended Practices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58FBDA-CAC3-46A9-9EBB-1E0DFA2DF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Leverage best practices in Cloud Adoption Framework to help your teams establish and prepare Azure environment. These include guidance in the areas of </a:t>
            </a:r>
          </a:p>
          <a:p>
            <a:pPr lvl="1"/>
            <a:r>
              <a:rPr lang="en-US">
                <a:hlinkClick r:id="rId3"/>
              </a:rPr>
              <a:t>Azure fundamentals</a:t>
            </a:r>
            <a:endParaRPr lang="en-US"/>
          </a:p>
          <a:p>
            <a:pPr lvl="1"/>
            <a:r>
              <a:rPr lang="en-US">
                <a:hlinkClick r:id="rId4"/>
              </a:rPr>
              <a:t>Networking</a:t>
            </a:r>
            <a:endParaRPr lang="en-US"/>
          </a:p>
          <a:p>
            <a:pPr lvl="1"/>
            <a:r>
              <a:rPr lang="en-US">
                <a:hlinkClick r:id="rId5"/>
              </a:rPr>
              <a:t>Identity and Access Control</a:t>
            </a:r>
            <a:endParaRPr lang="en-US"/>
          </a:p>
          <a:p>
            <a:pPr lvl="1"/>
            <a:r>
              <a:rPr lang="en-US">
                <a:hlinkClick r:id="rId6"/>
              </a:rPr>
              <a:t>Storage</a:t>
            </a:r>
            <a:endParaRPr lang="en-US"/>
          </a:p>
          <a:p>
            <a:pPr lvl="1"/>
            <a:r>
              <a:rPr lang="en-US">
                <a:hlinkClick r:id="rId7"/>
              </a:rPr>
              <a:t>Databases</a:t>
            </a:r>
            <a:endParaRPr lang="en-US"/>
          </a:p>
          <a:p>
            <a:pPr lvl="1"/>
            <a:r>
              <a:rPr lang="en-US">
                <a:hlinkClick r:id="rId8"/>
              </a:rPr>
              <a:t>Cost Management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459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84D00-5465-4D6C-8B5A-46D1308CE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740" y="614114"/>
            <a:ext cx="11018520" cy="1231106"/>
          </a:xfrm>
        </p:spPr>
        <p:txBody>
          <a:bodyPr>
            <a:normAutofit fontScale="90000"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4400">
                <a:solidFill>
                  <a:schemeClr val="bg1"/>
                </a:solidFill>
              </a:rPr>
              <a:t>Workshop segment #3</a:t>
            </a:r>
            <a:br>
              <a:rPr lang="en-US" sz="4400">
                <a:solidFill>
                  <a:schemeClr val="bg1"/>
                </a:solidFill>
              </a:rPr>
            </a:br>
            <a:r>
              <a:rPr lang="en-US" i="1">
                <a:solidFill>
                  <a:schemeClr val="bg1"/>
                </a:solidFill>
              </a:rPr>
              <a:t>Ready your organization and cloud environment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28BB17-D855-423C-AF7E-755A194CBFF8}"/>
              </a:ext>
            </a:extLst>
          </p:cNvPr>
          <p:cNvSpPr txBox="1"/>
          <p:nvPr/>
        </p:nvSpPr>
        <p:spPr>
          <a:xfrm>
            <a:off x="1157440" y="2682923"/>
            <a:ext cx="10306026" cy="215443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Example: 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What is the current Azure environment structure?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Have you defined, naming standards, use of management groups, resource tagging?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How are you defining your data structure? Do you have a master data schema defined?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In your current Azure setup, how are you handling shared services?</a:t>
            </a:r>
          </a:p>
          <a:p>
            <a:pPr marL="457200" indent="-457200" algn="l">
              <a:buAutoNum type="arabicParenR"/>
            </a:pPr>
            <a:r>
              <a:rPr lang="en-US" sz="2000">
                <a:solidFill>
                  <a:schemeClr val="bg1"/>
                </a:solidFill>
              </a:rPr>
              <a:t>Have you established connectivity?</a:t>
            </a:r>
          </a:p>
          <a:p>
            <a:pPr marL="457200" indent="-457200" algn="l">
              <a:buAutoNum type="arabicParenR"/>
            </a:pP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954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08654" y="4145841"/>
            <a:ext cx="9609045" cy="727892"/>
          </a:xfrm>
        </p:spPr>
        <p:txBody>
          <a:bodyPr/>
          <a:lstStyle/>
          <a:p>
            <a:r>
              <a:rPr lang="en-US" dirty="0"/>
              <a:t>Speaker</a:t>
            </a:r>
          </a:p>
          <a:p>
            <a:r>
              <a:rPr lang="en-US" dirty="0"/>
              <a:t>Title 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8654" y="2163979"/>
            <a:ext cx="8623873" cy="1793104"/>
          </a:xfrm>
        </p:spPr>
        <p:txBody>
          <a:bodyPr/>
          <a:lstStyle/>
          <a:p>
            <a:r>
              <a:rPr lang="en-US" sz="3200" dirty="0"/>
              <a:t>Cloud Adoption Framework for Azure </a:t>
            </a:r>
            <a:br>
              <a:rPr lang="en-US" sz="3200" dirty="0"/>
            </a:br>
            <a:r>
              <a:rPr lang="en-US" sz="3200" dirty="0"/>
              <a:t>Strategy – Plan – Ready Workshop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163DABD-A014-5346-B7F9-7CD8B46EFA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13496" y="52387"/>
            <a:ext cx="3400425" cy="67532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74C9CB0-2892-DB47-9A2A-353280636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410" y="2148772"/>
            <a:ext cx="3952574" cy="217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85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1C1A6-45E5-4F07-9EF4-8FD285FE6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959" y="109537"/>
            <a:ext cx="10515600" cy="1325563"/>
          </a:xfrm>
        </p:spPr>
        <p:txBody>
          <a:bodyPr/>
          <a:lstStyle/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126BA-131A-4F54-8EB4-5FCCF9009B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764381"/>
          </a:xfrm>
        </p:spPr>
        <p:txBody>
          <a:bodyPr/>
          <a:lstStyle/>
          <a:p>
            <a:r>
              <a:rPr lang="en-US"/>
              <a:t>Finalize the Cloud Adoption Plan</a:t>
            </a:r>
          </a:p>
          <a:p>
            <a:r>
              <a:rPr lang="en-US"/>
              <a:t>Create cloud adoption project through Azure DevOps</a:t>
            </a:r>
          </a:p>
          <a:p>
            <a:r>
              <a:rPr lang="en-US"/>
              <a:t>Build the Landing zone using Azure Blueprints</a:t>
            </a:r>
          </a:p>
          <a:p>
            <a:pPr lvl="1"/>
            <a:r>
              <a:rPr lang="en-US"/>
              <a:t>Append compliance templates as per business requirements</a:t>
            </a:r>
          </a:p>
          <a:p>
            <a:endParaRPr lang="en-US"/>
          </a:p>
          <a:p>
            <a:pPr marL="0" indent="0">
              <a:buNone/>
            </a:pPr>
            <a:r>
              <a:rPr lang="en-US"/>
              <a:t>Workshops to consider:</a:t>
            </a:r>
          </a:p>
          <a:p>
            <a:r>
              <a:rPr lang="en-US"/>
              <a:t>Build out Governance frame for the business (Governance Workshop)</a:t>
            </a:r>
          </a:p>
          <a:p>
            <a:r>
              <a:rPr lang="en-US"/>
              <a:t>Ensure you have resiliency in your apps and workloads (Resilience briefing and workshop)</a:t>
            </a:r>
          </a:p>
        </p:txBody>
      </p:sp>
    </p:spTree>
    <p:extLst>
      <p:ext uri="{BB962C8B-B14F-4D97-AF65-F5344CB8AC3E}">
        <p14:creationId xmlns:p14="http://schemas.microsoft.com/office/powerpoint/2010/main" val="16163110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B9D8A96-53EB-4BDA-90A6-F5FB0DBF2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518" y="540328"/>
            <a:ext cx="11018520" cy="553998"/>
          </a:xfrm>
        </p:spPr>
        <p:txBody>
          <a:bodyPr>
            <a:normAutofit fontScale="90000"/>
          </a:bodyPr>
          <a:lstStyle/>
          <a:p>
            <a:r>
              <a:rPr lang="en-US" dirty="0"/>
              <a:t>Objectives of the Workshop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8A090E-4917-427D-8C02-38274B925CA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68136" y="1943100"/>
            <a:ext cx="9455727" cy="2616101"/>
          </a:xfrm>
        </p:spPr>
        <p:txBody>
          <a:bodyPr/>
          <a:lstStyle/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200" dirty="0">
                <a:solidFill>
                  <a:srgbClr val="4FE7FF"/>
                </a:solidFill>
                <a:latin typeface="Segoe UI Light" panose="020B0502040204020203" pitchFamily="34" charset="0"/>
                <a:ea typeface="+mn-lt"/>
                <a:cs typeface="Segoe UI Light" panose="020B0502040204020203" pitchFamily="34" charset="0"/>
              </a:rPr>
              <a:t>●  </a:t>
            </a:r>
            <a:r>
              <a:rPr lang="en-US" sz="2200" dirty="0"/>
              <a:t>Introduce you to the Cloud Adoption Framework, help understand all    elements of the transition to cloud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200" dirty="0">
                <a:solidFill>
                  <a:srgbClr val="4FE7FF"/>
                </a:solidFill>
                <a:latin typeface="Segoe UI Light" panose="020B0502040204020203" pitchFamily="34" charset="0"/>
                <a:ea typeface="+mn-lt"/>
                <a:cs typeface="Segoe UI Light" panose="020B0502040204020203" pitchFamily="34" charset="0"/>
              </a:rPr>
              <a:t>● </a:t>
            </a:r>
            <a:r>
              <a:rPr lang="en-US" sz="2200" dirty="0"/>
              <a:t>Assist in building a cloud adoption plan or optimizing current plan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200" dirty="0">
                <a:solidFill>
                  <a:srgbClr val="4FE7FF"/>
                </a:solidFill>
                <a:latin typeface="Segoe UI Light" panose="020B0502040204020203" pitchFamily="34" charset="0"/>
                <a:ea typeface="+mn-lt"/>
                <a:cs typeface="Segoe UI Light" panose="020B0502040204020203" pitchFamily="34" charset="0"/>
              </a:rPr>
              <a:t>● </a:t>
            </a:r>
            <a:r>
              <a:rPr lang="en-US" sz="2200" dirty="0"/>
              <a:t>Build learning path for your teams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200" dirty="0">
                <a:solidFill>
                  <a:srgbClr val="4FE7FF"/>
                </a:solidFill>
                <a:latin typeface="Segoe UI Light" panose="020B0502040204020203" pitchFamily="34" charset="0"/>
                <a:ea typeface="+mn-lt"/>
                <a:cs typeface="Segoe UI Light" panose="020B0502040204020203" pitchFamily="34" charset="0"/>
              </a:rPr>
              <a:t>● </a:t>
            </a:r>
            <a:r>
              <a:rPr lang="en-US" sz="2200" dirty="0"/>
              <a:t>Establish or optimize your Azure cloud environment</a:t>
            </a:r>
          </a:p>
        </p:txBody>
      </p:sp>
    </p:spTree>
    <p:extLst>
      <p:ext uri="{BB962C8B-B14F-4D97-AF65-F5344CB8AC3E}">
        <p14:creationId xmlns:p14="http://schemas.microsoft.com/office/powerpoint/2010/main" val="117933887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D9AD-CAAE-41C7-9F5D-D12E0060D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199" y="38659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Achieve balance. Deliver modernization.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67EF27-C1B1-4DFE-848D-B2A96EDB4A88}"/>
              </a:ext>
            </a:extLst>
          </p:cNvPr>
          <p:cNvSpPr/>
          <p:nvPr/>
        </p:nvSpPr>
        <p:spPr>
          <a:xfrm>
            <a:off x="780793" y="5680232"/>
            <a:ext cx="1063041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367">
              <a:defRPr/>
            </a:pPr>
            <a:r>
              <a:rPr lang="en-US" sz="2000" b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Align</a:t>
            </a:r>
            <a:r>
              <a:rPr lang="en-US" sz="20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—</a:t>
            </a:r>
            <a:r>
              <a:rPr lang="en-US" sz="2000">
                <a:solidFill>
                  <a:srgbClr val="0078D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business, people and technology strategy.</a:t>
            </a:r>
          </a:p>
          <a:p>
            <a:pPr lvl="0" defTabSz="914367">
              <a:defRPr/>
            </a:pPr>
            <a:r>
              <a:rPr lang="en-US" sz="2000" b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Achieve</a:t>
            </a:r>
            <a:r>
              <a:rPr lang="en-US" sz="20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—business goals with </a:t>
            </a:r>
            <a:r>
              <a:rPr lang="en-US" sz="2000">
                <a:solidFill>
                  <a:srgbClr val="0078D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actionable, efficient, and comprehensive </a:t>
            </a:r>
            <a:r>
              <a:rPr lang="en-US" sz="20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guidance.</a:t>
            </a:r>
          </a:p>
          <a:p>
            <a:pPr lvl="0" defTabSz="914367">
              <a:defRPr/>
            </a:pPr>
            <a:r>
              <a:rPr lang="en-US" sz="2000" b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Deliver</a:t>
            </a:r>
            <a:r>
              <a:rPr lang="en-US" sz="20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—fast results with </a:t>
            </a:r>
            <a:r>
              <a:rPr lang="en-US" sz="2000" b="1">
                <a:solidFill>
                  <a:srgbClr val="0078D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control and stability.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E35F9FB-5E5C-4DCB-BC8E-E08E79B39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771924" y="2443255"/>
            <a:ext cx="889353" cy="928645"/>
            <a:chOff x="6332226" y="3086687"/>
            <a:chExt cx="1127354" cy="1127350"/>
          </a:xfrm>
        </p:grpSpPr>
        <p:sp>
          <p:nvSpPr>
            <p:cNvPr id="26" name="arrow_16" title="Icon of two arrows that crisscross">
              <a:extLst>
                <a:ext uri="{FF2B5EF4-FFF2-40B4-BE49-F238E27FC236}">
                  <a16:creationId xmlns:a16="http://schemas.microsoft.com/office/drawing/2014/main" id="{3A1B5788-AE51-4907-A7A8-9CB6877A3837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561126" y="3403612"/>
              <a:ext cx="669555" cy="493497"/>
            </a:xfrm>
            <a:custGeom>
              <a:avLst/>
              <a:gdLst>
                <a:gd name="T0" fmla="*/ 347 w 347"/>
                <a:gd name="T1" fmla="*/ 206 h 254"/>
                <a:gd name="T2" fmla="*/ 182 w 347"/>
                <a:gd name="T3" fmla="*/ 151 h 254"/>
                <a:gd name="T4" fmla="*/ 135 w 347"/>
                <a:gd name="T5" fmla="*/ 101 h 254"/>
                <a:gd name="T6" fmla="*/ 0 w 347"/>
                <a:gd name="T7" fmla="*/ 47 h 254"/>
                <a:gd name="T8" fmla="*/ 347 w 347"/>
                <a:gd name="T9" fmla="*/ 48 h 254"/>
                <a:gd name="T10" fmla="*/ 158 w 347"/>
                <a:gd name="T11" fmla="*/ 130 h 254"/>
                <a:gd name="T12" fmla="*/ 0 w 347"/>
                <a:gd name="T13" fmla="*/ 207 h 254"/>
                <a:gd name="T14" fmla="*/ 299 w 347"/>
                <a:gd name="T15" fmla="*/ 95 h 254"/>
                <a:gd name="T16" fmla="*/ 347 w 347"/>
                <a:gd name="T17" fmla="*/ 48 h 254"/>
                <a:gd name="T18" fmla="*/ 299 w 347"/>
                <a:gd name="T19" fmla="*/ 0 h 254"/>
                <a:gd name="T20" fmla="*/ 299 w 347"/>
                <a:gd name="T21" fmla="*/ 254 h 254"/>
                <a:gd name="T22" fmla="*/ 347 w 347"/>
                <a:gd name="T23" fmla="*/ 206 h 254"/>
                <a:gd name="T24" fmla="*/ 299 w 347"/>
                <a:gd name="T25" fmla="*/ 15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7" h="254">
                  <a:moveTo>
                    <a:pt x="347" y="206"/>
                  </a:moveTo>
                  <a:cubicBezTo>
                    <a:pt x="258" y="212"/>
                    <a:pt x="213" y="183"/>
                    <a:pt x="182" y="151"/>
                  </a:cubicBezTo>
                  <a:moveTo>
                    <a:pt x="135" y="101"/>
                  </a:moveTo>
                  <a:cubicBezTo>
                    <a:pt x="74" y="47"/>
                    <a:pt x="0" y="47"/>
                    <a:pt x="0" y="47"/>
                  </a:cubicBezTo>
                  <a:moveTo>
                    <a:pt x="347" y="48"/>
                  </a:moveTo>
                  <a:cubicBezTo>
                    <a:pt x="232" y="41"/>
                    <a:pt x="190" y="91"/>
                    <a:pt x="158" y="130"/>
                  </a:cubicBezTo>
                  <a:cubicBezTo>
                    <a:pt x="94" y="207"/>
                    <a:pt x="0" y="207"/>
                    <a:pt x="0" y="207"/>
                  </a:cubicBezTo>
                  <a:moveTo>
                    <a:pt x="299" y="95"/>
                  </a:moveTo>
                  <a:cubicBezTo>
                    <a:pt x="347" y="48"/>
                    <a:pt x="347" y="48"/>
                    <a:pt x="347" y="48"/>
                  </a:cubicBezTo>
                  <a:cubicBezTo>
                    <a:pt x="299" y="0"/>
                    <a:pt x="299" y="0"/>
                    <a:pt x="299" y="0"/>
                  </a:cubicBezTo>
                  <a:moveTo>
                    <a:pt x="299" y="254"/>
                  </a:moveTo>
                  <a:cubicBezTo>
                    <a:pt x="347" y="206"/>
                    <a:pt x="347" y="206"/>
                    <a:pt x="347" y="206"/>
                  </a:cubicBezTo>
                  <a:cubicBezTo>
                    <a:pt x="299" y="158"/>
                    <a:pt x="299" y="158"/>
                    <a:pt x="299" y="158"/>
                  </a:cubicBezTo>
                </a:path>
              </a:pathLst>
            </a:custGeom>
            <a:noFill/>
            <a:ln w="19050" cap="sq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B192A67-6F09-43C0-9BCA-8659255997F9}"/>
                </a:ext>
              </a:extLst>
            </p:cNvPr>
            <p:cNvSpPr/>
            <p:nvPr/>
          </p:nvSpPr>
          <p:spPr bwMode="auto">
            <a:xfrm>
              <a:off x="6332226" y="3086687"/>
              <a:ext cx="1127354" cy="11273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5102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000" b="0" i="0" u="none" strike="noStrike" kern="120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AAC40EA-A54D-4956-80BD-85C03B5E1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83308" y="2443255"/>
            <a:ext cx="889353" cy="928646"/>
            <a:chOff x="4604491" y="2816427"/>
            <a:chExt cx="1127354" cy="112735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5C3EF39-FF80-45BF-BA9D-1051FD2440D5}"/>
                </a:ext>
              </a:extLst>
            </p:cNvPr>
            <p:cNvSpPr/>
            <p:nvPr/>
          </p:nvSpPr>
          <p:spPr bwMode="auto">
            <a:xfrm>
              <a:off x="4604491" y="2816427"/>
              <a:ext cx="1127354" cy="1127350"/>
            </a:xfrm>
            <a:prstGeom prst="ellipse">
              <a:avLst/>
            </a:prstGeom>
            <a:noFill/>
            <a:ln w="38100">
              <a:solidFill>
                <a:srgbClr val="0078D4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5102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0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" name="arrow_5" title="Icon of two arrows pointing across from each other">
              <a:extLst>
                <a:ext uri="{FF2B5EF4-FFF2-40B4-BE49-F238E27FC236}">
                  <a16:creationId xmlns:a16="http://schemas.microsoft.com/office/drawing/2014/main" id="{19F044BF-42DE-4D3D-989F-889DEEA6D2B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822450" y="3032991"/>
              <a:ext cx="691436" cy="694224"/>
            </a:xfrm>
            <a:custGeom>
              <a:avLst/>
              <a:gdLst>
                <a:gd name="T0" fmla="*/ 102 w 248"/>
                <a:gd name="T1" fmla="*/ 0 h 249"/>
                <a:gd name="T2" fmla="*/ 176 w 248"/>
                <a:gd name="T3" fmla="*/ 73 h 249"/>
                <a:gd name="T4" fmla="*/ 102 w 248"/>
                <a:gd name="T5" fmla="*/ 147 h 249"/>
                <a:gd name="T6" fmla="*/ 176 w 248"/>
                <a:gd name="T7" fmla="*/ 73 h 249"/>
                <a:gd name="T8" fmla="*/ 0 w 248"/>
                <a:gd name="T9" fmla="*/ 73 h 249"/>
                <a:gd name="T10" fmla="*/ 146 w 248"/>
                <a:gd name="T11" fmla="*/ 103 h 249"/>
                <a:gd name="T12" fmla="*/ 72 w 248"/>
                <a:gd name="T13" fmla="*/ 176 h 249"/>
                <a:gd name="T14" fmla="*/ 146 w 248"/>
                <a:gd name="T15" fmla="*/ 249 h 249"/>
                <a:gd name="T16" fmla="*/ 72 w 248"/>
                <a:gd name="T17" fmla="*/ 176 h 249"/>
                <a:gd name="T18" fmla="*/ 248 w 248"/>
                <a:gd name="T19" fmla="*/ 17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9">
                  <a:moveTo>
                    <a:pt x="102" y="0"/>
                  </a:moveTo>
                  <a:lnTo>
                    <a:pt x="176" y="73"/>
                  </a:lnTo>
                  <a:lnTo>
                    <a:pt x="102" y="147"/>
                  </a:lnTo>
                  <a:moveTo>
                    <a:pt x="176" y="73"/>
                  </a:moveTo>
                  <a:lnTo>
                    <a:pt x="0" y="73"/>
                  </a:lnTo>
                  <a:moveTo>
                    <a:pt x="146" y="103"/>
                  </a:moveTo>
                  <a:lnTo>
                    <a:pt x="72" y="176"/>
                  </a:lnTo>
                  <a:lnTo>
                    <a:pt x="146" y="249"/>
                  </a:lnTo>
                  <a:moveTo>
                    <a:pt x="72" y="176"/>
                  </a:moveTo>
                  <a:lnTo>
                    <a:pt x="248" y="176"/>
                  </a:lnTo>
                </a:path>
              </a:pathLst>
            </a:custGeom>
            <a:noFill/>
            <a:ln w="19050" cap="sq">
              <a:solidFill>
                <a:srgbClr val="0078D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29" name="Group 28" descr="Circle that rotates">
            <a:extLst>
              <a:ext uri="{FF2B5EF4-FFF2-40B4-BE49-F238E27FC236}">
                <a16:creationId xmlns:a16="http://schemas.microsoft.com/office/drawing/2014/main" id="{F6856311-00C4-4C65-BEC4-997AE110DF49}"/>
              </a:ext>
            </a:extLst>
          </p:cNvPr>
          <p:cNvGrpSpPr/>
          <p:nvPr/>
        </p:nvGrpSpPr>
        <p:grpSpPr>
          <a:xfrm>
            <a:off x="1050342" y="1135835"/>
            <a:ext cx="4201722" cy="4201722"/>
            <a:chOff x="5928360" y="269969"/>
            <a:chExt cx="6064844" cy="6064844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041C9F3-3896-4851-ACF2-222DB8AD4D26}"/>
                </a:ext>
              </a:extLst>
            </p:cNvPr>
            <p:cNvGrpSpPr/>
            <p:nvPr/>
          </p:nvGrpSpPr>
          <p:grpSpPr>
            <a:xfrm>
              <a:off x="6343470" y="559092"/>
              <a:ext cx="5269360" cy="5366969"/>
              <a:chOff x="6343470" y="559092"/>
              <a:chExt cx="5269360" cy="5366969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BD857E99-779F-4838-97B9-20CDC3A09998}"/>
                  </a:ext>
                </a:extLst>
              </p:cNvPr>
              <p:cNvGrpSpPr/>
              <p:nvPr/>
            </p:nvGrpSpPr>
            <p:grpSpPr>
              <a:xfrm>
                <a:off x="6343470" y="619621"/>
                <a:ext cx="5269360" cy="5306440"/>
                <a:chOff x="6343470" y="619621"/>
                <a:chExt cx="5269360" cy="5306440"/>
              </a:xfrm>
            </p:grpSpPr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2C11AAEC-2B7F-4A79-8346-FFE93D9ECB9D}"/>
                    </a:ext>
                  </a:extLst>
                </p:cNvPr>
                <p:cNvSpPr/>
                <p:nvPr/>
              </p:nvSpPr>
              <p:spPr bwMode="auto">
                <a:xfrm>
                  <a:off x="6343470" y="656701"/>
                  <a:ext cx="5269360" cy="5269360"/>
                </a:xfrm>
                <a:prstGeom prst="ellipse">
                  <a:avLst/>
                </a:prstGeom>
                <a:noFill/>
                <a:ln w="50800">
                  <a:solidFill>
                    <a:schemeClr val="accent3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9CA837BF-F1F8-40C0-A27C-24BD946FC1D0}"/>
                    </a:ext>
                  </a:extLst>
                </p:cNvPr>
                <p:cNvSpPr/>
                <p:nvPr/>
              </p:nvSpPr>
              <p:spPr bwMode="auto">
                <a:xfrm>
                  <a:off x="8751570" y="619621"/>
                  <a:ext cx="394950" cy="25473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53048189-2ACC-4D53-9136-5309E9608952}"/>
                    </a:ext>
                  </a:extLst>
                </p:cNvPr>
                <p:cNvSpPr/>
                <p:nvPr/>
              </p:nvSpPr>
              <p:spPr bwMode="auto">
                <a:xfrm rot="7341331">
                  <a:off x="10944327" y="4491463"/>
                  <a:ext cx="394950" cy="25473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163354DC-6273-41CC-996C-B4EFD2C596B0}"/>
                    </a:ext>
                  </a:extLst>
                </p:cNvPr>
                <p:cNvSpPr/>
                <p:nvPr/>
              </p:nvSpPr>
              <p:spPr bwMode="auto">
                <a:xfrm rot="14352268" flipH="1">
                  <a:off x="6606058" y="4479322"/>
                  <a:ext cx="394950" cy="25473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12ED2DD8-B922-4C66-B256-A5E76770FB88}"/>
                  </a:ext>
                </a:extLst>
              </p:cNvPr>
              <p:cNvSpPr/>
              <p:nvPr/>
            </p:nvSpPr>
            <p:spPr bwMode="auto">
              <a:xfrm rot="5235495">
                <a:off x="8720093" y="581778"/>
                <a:ext cx="212026" cy="166654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8760FBDD-F943-4849-9BD7-61E8801139B5}"/>
                  </a:ext>
                </a:extLst>
              </p:cNvPr>
              <p:cNvSpPr/>
              <p:nvPr/>
            </p:nvSpPr>
            <p:spPr bwMode="auto">
              <a:xfrm rot="12779463">
                <a:off x="11169242" y="4477146"/>
                <a:ext cx="212026" cy="166654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Isosceles Triangle 41">
                <a:extLst>
                  <a:ext uri="{FF2B5EF4-FFF2-40B4-BE49-F238E27FC236}">
                    <a16:creationId xmlns:a16="http://schemas.microsoft.com/office/drawing/2014/main" id="{6A630640-ECB9-483E-80B6-FFCBE166D6EC}"/>
                  </a:ext>
                </a:extLst>
              </p:cNvPr>
              <p:cNvSpPr/>
              <p:nvPr/>
            </p:nvSpPr>
            <p:spPr bwMode="auto">
              <a:xfrm rot="19726302">
                <a:off x="6691281" y="4669066"/>
                <a:ext cx="212026" cy="166654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E3188C73-CA82-4D63-9F73-8226C065E814}"/>
                </a:ext>
              </a:extLst>
            </p:cNvPr>
            <p:cNvSpPr/>
            <p:nvPr/>
          </p:nvSpPr>
          <p:spPr bwMode="auto">
            <a:xfrm>
              <a:off x="5928360" y="269969"/>
              <a:ext cx="6064844" cy="6064844"/>
            </a:xfrm>
            <a:prstGeom prst="ellipse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47" name="Group 46" descr="People, process, technology cycle">
            <a:extLst>
              <a:ext uri="{FF2B5EF4-FFF2-40B4-BE49-F238E27FC236}">
                <a16:creationId xmlns:a16="http://schemas.microsoft.com/office/drawing/2014/main" id="{C949D983-C26F-41C5-B0B6-5FC8371ED379}"/>
              </a:ext>
            </a:extLst>
          </p:cNvPr>
          <p:cNvGrpSpPr/>
          <p:nvPr/>
        </p:nvGrpSpPr>
        <p:grpSpPr>
          <a:xfrm>
            <a:off x="1250569" y="1396136"/>
            <a:ext cx="3846108" cy="3986134"/>
            <a:chOff x="6085880" y="530303"/>
            <a:chExt cx="5709057" cy="5916909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AD04F7B-5857-416C-A75E-A1BA05668F0F}"/>
                </a:ext>
              </a:extLst>
            </p:cNvPr>
            <p:cNvSpPr txBox="1"/>
            <p:nvPr/>
          </p:nvSpPr>
          <p:spPr>
            <a:xfrm rot="18303160">
              <a:off x="6143534" y="472649"/>
              <a:ext cx="5324368" cy="5439676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prstTxWarp prst="textArchUp">
                <a:avLst/>
              </a:prstTxWarp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People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F3038A3-A270-415D-ABEA-BF25C9101B0A}"/>
                </a:ext>
              </a:extLst>
            </p:cNvPr>
            <p:cNvSpPr txBox="1"/>
            <p:nvPr/>
          </p:nvSpPr>
          <p:spPr>
            <a:xfrm rot="3600000">
              <a:off x="6412915" y="534659"/>
              <a:ext cx="5324368" cy="5439676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prstTxWarp prst="textArchUp">
                <a:avLst/>
              </a:prstTxWarp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Process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1879980-082D-4518-A64A-2DBBC0D8B9A6}"/>
                </a:ext>
              </a:extLst>
            </p:cNvPr>
            <p:cNvSpPr txBox="1"/>
            <p:nvPr/>
          </p:nvSpPr>
          <p:spPr>
            <a:xfrm>
              <a:off x="6183423" y="1007535"/>
              <a:ext cx="5462760" cy="543967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prstTxWarp prst="textArchDown">
                <a:avLst>
                  <a:gd name="adj" fmla="val 333329"/>
                </a:avLst>
              </a:prstTxWarp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Technology</a:t>
              </a:r>
            </a:p>
          </p:txBody>
        </p:sp>
      </p:grpSp>
      <p:grpSp>
        <p:nvGrpSpPr>
          <p:cNvPr id="51" name="Group 50" descr="Documentation, tools, templates, best practices circle">
            <a:extLst>
              <a:ext uri="{FF2B5EF4-FFF2-40B4-BE49-F238E27FC236}">
                <a16:creationId xmlns:a16="http://schemas.microsoft.com/office/drawing/2014/main" id="{E9A15883-DDFF-47B4-ACE4-DE3EA9F5E8AB}"/>
              </a:ext>
            </a:extLst>
          </p:cNvPr>
          <p:cNvGrpSpPr/>
          <p:nvPr/>
        </p:nvGrpSpPr>
        <p:grpSpPr>
          <a:xfrm>
            <a:off x="1540227" y="1606976"/>
            <a:ext cx="3232912" cy="3224100"/>
            <a:chOff x="3866077" y="1051605"/>
            <a:chExt cx="4666445" cy="4653727"/>
          </a:xfrm>
          <a:solidFill>
            <a:schemeClr val="accent1"/>
          </a:solidFill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AF648B16-5E16-4221-9913-6EAE7E7513AA}"/>
                </a:ext>
              </a:extLst>
            </p:cNvPr>
            <p:cNvGrpSpPr/>
            <p:nvPr/>
          </p:nvGrpSpPr>
          <p:grpSpPr>
            <a:xfrm>
              <a:off x="3866077" y="1051605"/>
              <a:ext cx="4666445" cy="4653727"/>
              <a:chOff x="3769633" y="1061799"/>
              <a:chExt cx="4822560" cy="4809418"/>
            </a:xfrm>
            <a:grp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EE01E55-F4B3-425B-A285-C2C1527260D3}"/>
                  </a:ext>
                </a:extLst>
              </p:cNvPr>
              <p:cNvSpPr/>
              <p:nvPr/>
            </p:nvSpPr>
            <p:spPr>
              <a:xfrm>
                <a:off x="3769633" y="1061799"/>
                <a:ext cx="2393330" cy="2393330"/>
              </a:xfrm>
              <a:custGeom>
                <a:avLst/>
                <a:gdLst>
                  <a:gd name="connsiteX0" fmla="*/ 0 w 2393330"/>
                  <a:gd name="connsiteY0" fmla="*/ 2393330 h 2393330"/>
                  <a:gd name="connsiteX1" fmla="*/ 2393330 w 2393330"/>
                  <a:gd name="connsiteY1" fmla="*/ 0 h 2393330"/>
                  <a:gd name="connsiteX2" fmla="*/ 2393330 w 2393330"/>
                  <a:gd name="connsiteY2" fmla="*/ 2393330 h 2393330"/>
                  <a:gd name="connsiteX3" fmla="*/ 0 w 2393330"/>
                  <a:gd name="connsiteY3" fmla="*/ 2393330 h 2393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3330" h="2393330">
                    <a:moveTo>
                      <a:pt x="0" y="2393330"/>
                    </a:moveTo>
                    <a:cubicBezTo>
                      <a:pt x="0" y="1071530"/>
                      <a:pt x="1071530" y="0"/>
                      <a:pt x="2393330" y="0"/>
                    </a:cubicBezTo>
                    <a:lnTo>
                      <a:pt x="2393330" y="2393330"/>
                    </a:lnTo>
                    <a:lnTo>
                      <a:pt x="0" y="239333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71246" tIns="971246" rIns="270256" bIns="270256" numCol="1" spcCol="1270" anchor="ctr" anchorCtr="0">
                <a:noAutofit/>
              </a:bodyPr>
              <a:lstStyle/>
              <a:p>
                <a:pPr marL="0" marR="0" lvl="0" indent="0" algn="l" defTabSz="16891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6038F0A-F753-49E4-8A32-64BB90A48B98}"/>
                  </a:ext>
                </a:extLst>
              </p:cNvPr>
              <p:cNvSpPr/>
              <p:nvPr/>
            </p:nvSpPr>
            <p:spPr>
              <a:xfrm>
                <a:off x="6198862" y="1061799"/>
                <a:ext cx="2393330" cy="2393330"/>
              </a:xfrm>
              <a:custGeom>
                <a:avLst/>
                <a:gdLst>
                  <a:gd name="connsiteX0" fmla="*/ 0 w 2393330"/>
                  <a:gd name="connsiteY0" fmla="*/ 2393330 h 2393330"/>
                  <a:gd name="connsiteX1" fmla="*/ 2393330 w 2393330"/>
                  <a:gd name="connsiteY1" fmla="*/ 0 h 2393330"/>
                  <a:gd name="connsiteX2" fmla="*/ 2393330 w 2393330"/>
                  <a:gd name="connsiteY2" fmla="*/ 2393330 h 2393330"/>
                  <a:gd name="connsiteX3" fmla="*/ 0 w 2393330"/>
                  <a:gd name="connsiteY3" fmla="*/ 2393330 h 2393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3330" h="2393330">
                    <a:moveTo>
                      <a:pt x="0" y="0"/>
                    </a:moveTo>
                    <a:cubicBezTo>
                      <a:pt x="1321800" y="0"/>
                      <a:pt x="2393330" y="1071530"/>
                      <a:pt x="2393330" y="2393330"/>
                    </a:cubicBezTo>
                    <a:lnTo>
                      <a:pt x="0" y="23933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70256" tIns="971246" rIns="971246" bIns="270256" numCol="1" spcCol="1270" anchor="ctr" anchorCtr="0">
                <a:noAutofit/>
              </a:bodyPr>
              <a:lstStyle/>
              <a:p>
                <a:pPr marL="0" marR="0" lvl="0" indent="0" algn="l" defTabSz="16891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9A103F56-91D4-4FB6-83C2-23E0FDBC60E0}"/>
                  </a:ext>
                </a:extLst>
              </p:cNvPr>
              <p:cNvSpPr/>
              <p:nvPr/>
            </p:nvSpPr>
            <p:spPr>
              <a:xfrm>
                <a:off x="6198862" y="3477886"/>
                <a:ext cx="2393331" cy="2393331"/>
              </a:xfrm>
              <a:custGeom>
                <a:avLst/>
                <a:gdLst>
                  <a:gd name="connsiteX0" fmla="*/ 0 w 2393330"/>
                  <a:gd name="connsiteY0" fmla="*/ 2393330 h 2393330"/>
                  <a:gd name="connsiteX1" fmla="*/ 2393330 w 2393330"/>
                  <a:gd name="connsiteY1" fmla="*/ 0 h 2393330"/>
                  <a:gd name="connsiteX2" fmla="*/ 2393330 w 2393330"/>
                  <a:gd name="connsiteY2" fmla="*/ 2393330 h 2393330"/>
                  <a:gd name="connsiteX3" fmla="*/ 0 w 2393330"/>
                  <a:gd name="connsiteY3" fmla="*/ 2393330 h 2393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3330" h="2393330">
                    <a:moveTo>
                      <a:pt x="2393330" y="0"/>
                    </a:moveTo>
                    <a:cubicBezTo>
                      <a:pt x="2393330" y="1321800"/>
                      <a:pt x="1321800" y="2393330"/>
                      <a:pt x="0" y="2393330"/>
                    </a:cubicBezTo>
                    <a:lnTo>
                      <a:pt x="0" y="0"/>
                    </a:lnTo>
                    <a:lnTo>
                      <a:pt x="23933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70256" tIns="270257" rIns="971247" bIns="971246" numCol="1" spcCol="1270" anchor="ctr" anchorCtr="0">
                <a:noAutofit/>
              </a:bodyPr>
              <a:lstStyle/>
              <a:p>
                <a:pPr marL="0" marR="0" lvl="0" indent="0" algn="l" defTabSz="16891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F93ADEC-2C73-45F1-8F09-0638D1E7F485}"/>
                  </a:ext>
                </a:extLst>
              </p:cNvPr>
              <p:cNvSpPr/>
              <p:nvPr/>
            </p:nvSpPr>
            <p:spPr>
              <a:xfrm>
                <a:off x="3769633" y="3477887"/>
                <a:ext cx="2393330" cy="2393330"/>
              </a:xfrm>
              <a:custGeom>
                <a:avLst/>
                <a:gdLst>
                  <a:gd name="connsiteX0" fmla="*/ 0 w 2393330"/>
                  <a:gd name="connsiteY0" fmla="*/ 2393330 h 2393330"/>
                  <a:gd name="connsiteX1" fmla="*/ 2393330 w 2393330"/>
                  <a:gd name="connsiteY1" fmla="*/ 0 h 2393330"/>
                  <a:gd name="connsiteX2" fmla="*/ 2393330 w 2393330"/>
                  <a:gd name="connsiteY2" fmla="*/ 2393330 h 2393330"/>
                  <a:gd name="connsiteX3" fmla="*/ 0 w 2393330"/>
                  <a:gd name="connsiteY3" fmla="*/ 2393330 h 2393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3330" h="2393330">
                    <a:moveTo>
                      <a:pt x="2393330" y="2393330"/>
                    </a:moveTo>
                    <a:cubicBezTo>
                      <a:pt x="1071530" y="2393330"/>
                      <a:pt x="0" y="1321800"/>
                      <a:pt x="0" y="0"/>
                    </a:cubicBezTo>
                    <a:lnTo>
                      <a:pt x="2393330" y="0"/>
                    </a:lnTo>
                    <a:lnTo>
                      <a:pt x="2393330" y="239333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71246" tIns="270256" rIns="270256" bIns="971246" numCol="1" spcCol="1270" anchor="ctr" anchorCtr="0">
                <a:noAutofit/>
              </a:bodyPr>
              <a:lstStyle/>
              <a:p>
                <a:pPr marL="0" marR="0" lvl="0" indent="0" algn="l" defTabSz="16891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53" name="Trackers_EADF" title="Icon of a clipboard with a checklist on it">
              <a:extLst>
                <a:ext uri="{FF2B5EF4-FFF2-40B4-BE49-F238E27FC236}">
                  <a16:creationId xmlns:a16="http://schemas.microsoft.com/office/drawing/2014/main" id="{48638930-C61C-4F49-B1CB-2E193D34F7AD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rot="17100000">
              <a:off x="4196292" y="2689253"/>
              <a:ext cx="285936" cy="389887"/>
            </a:xfrm>
            <a:custGeom>
              <a:avLst/>
              <a:gdLst>
                <a:gd name="T0" fmla="*/ 1000 w 2750"/>
                <a:gd name="T1" fmla="*/ 375 h 3750"/>
                <a:gd name="T2" fmla="*/ 1375 w 2750"/>
                <a:gd name="T3" fmla="*/ 0 h 3750"/>
                <a:gd name="T4" fmla="*/ 1750 w 2750"/>
                <a:gd name="T5" fmla="*/ 375 h 3750"/>
                <a:gd name="T6" fmla="*/ 1750 w 2750"/>
                <a:gd name="T7" fmla="*/ 500 h 3750"/>
                <a:gd name="T8" fmla="*/ 2250 w 2750"/>
                <a:gd name="T9" fmla="*/ 500 h 3750"/>
                <a:gd name="T10" fmla="*/ 2250 w 2750"/>
                <a:gd name="T11" fmla="*/ 1000 h 3750"/>
                <a:gd name="T12" fmla="*/ 500 w 2750"/>
                <a:gd name="T13" fmla="*/ 1000 h 3750"/>
                <a:gd name="T14" fmla="*/ 500 w 2750"/>
                <a:gd name="T15" fmla="*/ 500 h 3750"/>
                <a:gd name="T16" fmla="*/ 1000 w 2750"/>
                <a:gd name="T17" fmla="*/ 500 h 3750"/>
                <a:gd name="T18" fmla="*/ 1000 w 2750"/>
                <a:gd name="T19" fmla="*/ 375 h 3750"/>
                <a:gd name="T20" fmla="*/ 500 w 2750"/>
                <a:gd name="T21" fmla="*/ 500 h 3750"/>
                <a:gd name="T22" fmla="*/ 0 w 2750"/>
                <a:gd name="T23" fmla="*/ 500 h 3750"/>
                <a:gd name="T24" fmla="*/ 0 w 2750"/>
                <a:gd name="T25" fmla="*/ 3750 h 3750"/>
                <a:gd name="T26" fmla="*/ 2750 w 2750"/>
                <a:gd name="T27" fmla="*/ 3750 h 3750"/>
                <a:gd name="T28" fmla="*/ 2750 w 2750"/>
                <a:gd name="T29" fmla="*/ 500 h 3750"/>
                <a:gd name="T30" fmla="*/ 2250 w 2750"/>
                <a:gd name="T31" fmla="*/ 500 h 3750"/>
                <a:gd name="T32" fmla="*/ 2375 w 2750"/>
                <a:gd name="T33" fmla="*/ 1750 h 3750"/>
                <a:gd name="T34" fmla="*/ 1375 w 2750"/>
                <a:gd name="T35" fmla="*/ 1750 h 3750"/>
                <a:gd name="T36" fmla="*/ 2375 w 2750"/>
                <a:gd name="T37" fmla="*/ 2500 h 3750"/>
                <a:gd name="T38" fmla="*/ 1375 w 2750"/>
                <a:gd name="T39" fmla="*/ 2500 h 3750"/>
                <a:gd name="T40" fmla="*/ 2375 w 2750"/>
                <a:gd name="T41" fmla="*/ 3250 h 3750"/>
                <a:gd name="T42" fmla="*/ 1375 w 2750"/>
                <a:gd name="T43" fmla="*/ 3250 h 3750"/>
                <a:gd name="T44" fmla="*/ 500 w 2750"/>
                <a:gd name="T45" fmla="*/ 1500 h 3750"/>
                <a:gd name="T46" fmla="*/ 750 w 2750"/>
                <a:gd name="T47" fmla="*/ 1750 h 3750"/>
                <a:gd name="T48" fmla="*/ 1125 w 2750"/>
                <a:gd name="T49" fmla="*/ 1375 h 3750"/>
                <a:gd name="T50" fmla="*/ 500 w 2750"/>
                <a:gd name="T51" fmla="*/ 2250 h 3750"/>
                <a:gd name="T52" fmla="*/ 750 w 2750"/>
                <a:gd name="T53" fmla="*/ 2500 h 3750"/>
                <a:gd name="T54" fmla="*/ 1125 w 2750"/>
                <a:gd name="T55" fmla="*/ 2125 h 3750"/>
                <a:gd name="T56" fmla="*/ 500 w 2750"/>
                <a:gd name="T57" fmla="*/ 3000 h 3750"/>
                <a:gd name="T58" fmla="*/ 750 w 2750"/>
                <a:gd name="T59" fmla="*/ 3250 h 3750"/>
                <a:gd name="T60" fmla="*/ 1125 w 2750"/>
                <a:gd name="T61" fmla="*/ 2875 h 3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50" h="3750">
                  <a:moveTo>
                    <a:pt x="1000" y="375"/>
                  </a:moveTo>
                  <a:cubicBezTo>
                    <a:pt x="1000" y="168"/>
                    <a:pt x="1168" y="0"/>
                    <a:pt x="1375" y="0"/>
                  </a:cubicBezTo>
                  <a:cubicBezTo>
                    <a:pt x="1582" y="0"/>
                    <a:pt x="1750" y="168"/>
                    <a:pt x="1750" y="375"/>
                  </a:cubicBezTo>
                  <a:cubicBezTo>
                    <a:pt x="1750" y="500"/>
                    <a:pt x="1750" y="500"/>
                    <a:pt x="1750" y="500"/>
                  </a:cubicBezTo>
                  <a:cubicBezTo>
                    <a:pt x="2250" y="500"/>
                    <a:pt x="2250" y="500"/>
                    <a:pt x="2250" y="500"/>
                  </a:cubicBezTo>
                  <a:cubicBezTo>
                    <a:pt x="2250" y="1000"/>
                    <a:pt x="2250" y="1000"/>
                    <a:pt x="2250" y="1000"/>
                  </a:cubicBezTo>
                  <a:cubicBezTo>
                    <a:pt x="500" y="1000"/>
                    <a:pt x="500" y="1000"/>
                    <a:pt x="500" y="1000"/>
                  </a:cubicBezTo>
                  <a:cubicBezTo>
                    <a:pt x="500" y="500"/>
                    <a:pt x="500" y="500"/>
                    <a:pt x="500" y="500"/>
                  </a:cubicBezTo>
                  <a:cubicBezTo>
                    <a:pt x="1000" y="500"/>
                    <a:pt x="1000" y="500"/>
                    <a:pt x="1000" y="500"/>
                  </a:cubicBezTo>
                  <a:lnTo>
                    <a:pt x="1000" y="375"/>
                  </a:lnTo>
                  <a:close/>
                  <a:moveTo>
                    <a:pt x="500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750"/>
                    <a:pt x="0" y="3750"/>
                    <a:pt x="0" y="3750"/>
                  </a:cubicBezTo>
                  <a:cubicBezTo>
                    <a:pt x="2750" y="3750"/>
                    <a:pt x="2750" y="3750"/>
                    <a:pt x="2750" y="3750"/>
                  </a:cubicBezTo>
                  <a:cubicBezTo>
                    <a:pt x="2750" y="500"/>
                    <a:pt x="2750" y="500"/>
                    <a:pt x="2750" y="500"/>
                  </a:cubicBezTo>
                  <a:cubicBezTo>
                    <a:pt x="2250" y="500"/>
                    <a:pt x="2250" y="500"/>
                    <a:pt x="2250" y="500"/>
                  </a:cubicBezTo>
                  <a:moveTo>
                    <a:pt x="2375" y="1750"/>
                  </a:moveTo>
                  <a:cubicBezTo>
                    <a:pt x="1375" y="1750"/>
                    <a:pt x="1375" y="1750"/>
                    <a:pt x="1375" y="1750"/>
                  </a:cubicBezTo>
                  <a:moveTo>
                    <a:pt x="2375" y="2500"/>
                  </a:moveTo>
                  <a:cubicBezTo>
                    <a:pt x="1375" y="2500"/>
                    <a:pt x="1375" y="2500"/>
                    <a:pt x="1375" y="2500"/>
                  </a:cubicBezTo>
                  <a:moveTo>
                    <a:pt x="2375" y="3250"/>
                  </a:moveTo>
                  <a:cubicBezTo>
                    <a:pt x="1375" y="3250"/>
                    <a:pt x="1375" y="3250"/>
                    <a:pt x="1375" y="3250"/>
                  </a:cubicBezTo>
                  <a:moveTo>
                    <a:pt x="500" y="1500"/>
                  </a:moveTo>
                  <a:cubicBezTo>
                    <a:pt x="750" y="1750"/>
                    <a:pt x="750" y="1750"/>
                    <a:pt x="750" y="1750"/>
                  </a:cubicBezTo>
                  <a:cubicBezTo>
                    <a:pt x="1125" y="1375"/>
                    <a:pt x="1125" y="1375"/>
                    <a:pt x="1125" y="1375"/>
                  </a:cubicBezTo>
                  <a:moveTo>
                    <a:pt x="500" y="2250"/>
                  </a:moveTo>
                  <a:cubicBezTo>
                    <a:pt x="750" y="2500"/>
                    <a:pt x="750" y="2500"/>
                    <a:pt x="750" y="2500"/>
                  </a:cubicBezTo>
                  <a:cubicBezTo>
                    <a:pt x="1125" y="2125"/>
                    <a:pt x="1125" y="2125"/>
                    <a:pt x="1125" y="2125"/>
                  </a:cubicBezTo>
                  <a:moveTo>
                    <a:pt x="500" y="3000"/>
                  </a:moveTo>
                  <a:cubicBezTo>
                    <a:pt x="750" y="3250"/>
                    <a:pt x="750" y="3250"/>
                    <a:pt x="750" y="3250"/>
                  </a:cubicBezTo>
                  <a:cubicBezTo>
                    <a:pt x="1125" y="2875"/>
                    <a:pt x="1125" y="2875"/>
                    <a:pt x="1125" y="2875"/>
                  </a:cubicBezTo>
                </a:path>
              </a:pathLst>
            </a:custGeom>
            <a:grpFill/>
            <a:ln w="158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" name="DeveloperTools_EC7A" title="Icon of a wrench and a screwdriver">
              <a:extLst>
                <a:ext uri="{FF2B5EF4-FFF2-40B4-BE49-F238E27FC236}">
                  <a16:creationId xmlns:a16="http://schemas.microsoft.com/office/drawing/2014/main" id="{FBD0457A-ED3B-4315-B6F2-8188EC1D11C8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rot="2700000">
              <a:off x="7247135" y="1603250"/>
              <a:ext cx="247443" cy="389887"/>
            </a:xfrm>
            <a:custGeom>
              <a:avLst/>
              <a:gdLst>
                <a:gd name="T0" fmla="*/ 765 w 2384"/>
                <a:gd name="T1" fmla="*/ 958 h 3756"/>
                <a:gd name="T2" fmla="*/ 765 w 2384"/>
                <a:gd name="T3" fmla="*/ 3500 h 3756"/>
                <a:gd name="T4" fmla="*/ 509 w 2384"/>
                <a:gd name="T5" fmla="*/ 3756 h 3756"/>
                <a:gd name="T6" fmla="*/ 509 w 2384"/>
                <a:gd name="T7" fmla="*/ 3756 h 3756"/>
                <a:gd name="T8" fmla="*/ 253 w 2384"/>
                <a:gd name="T9" fmla="*/ 3500 h 3756"/>
                <a:gd name="T10" fmla="*/ 253 w 2384"/>
                <a:gd name="T11" fmla="*/ 958 h 3756"/>
                <a:gd name="T12" fmla="*/ 0 w 2384"/>
                <a:gd name="T13" fmla="*/ 518 h 3756"/>
                <a:gd name="T14" fmla="*/ 509 w 2384"/>
                <a:gd name="T15" fmla="*/ 9 h 3756"/>
                <a:gd name="T16" fmla="*/ 1018 w 2384"/>
                <a:gd name="T17" fmla="*/ 518 h 3756"/>
                <a:gd name="T18" fmla="*/ 765 w 2384"/>
                <a:gd name="T19" fmla="*/ 958 h 3756"/>
                <a:gd name="T20" fmla="*/ 1503 w 2384"/>
                <a:gd name="T21" fmla="*/ 2012 h 3756"/>
                <a:gd name="T22" fmla="*/ 1503 w 2384"/>
                <a:gd name="T23" fmla="*/ 3500 h 3756"/>
                <a:gd name="T24" fmla="*/ 1759 w 2384"/>
                <a:gd name="T25" fmla="*/ 3756 h 3756"/>
                <a:gd name="T26" fmla="*/ 1759 w 2384"/>
                <a:gd name="T27" fmla="*/ 3756 h 3756"/>
                <a:gd name="T28" fmla="*/ 2015 w 2384"/>
                <a:gd name="T29" fmla="*/ 3500 h 3756"/>
                <a:gd name="T30" fmla="*/ 2015 w 2384"/>
                <a:gd name="T31" fmla="*/ 2012 h 3756"/>
                <a:gd name="T32" fmla="*/ 509 w 2384"/>
                <a:gd name="T33" fmla="*/ 0 h 3756"/>
                <a:gd name="T34" fmla="*/ 509 w 2384"/>
                <a:gd name="T35" fmla="*/ 509 h 3756"/>
                <a:gd name="T36" fmla="*/ 1134 w 2384"/>
                <a:gd name="T37" fmla="*/ 2012 h 3756"/>
                <a:gd name="T38" fmla="*/ 2384 w 2384"/>
                <a:gd name="T39" fmla="*/ 2012 h 3756"/>
                <a:gd name="T40" fmla="*/ 1759 w 2384"/>
                <a:gd name="T41" fmla="*/ 2012 h 3756"/>
                <a:gd name="T42" fmla="*/ 1759 w 2384"/>
                <a:gd name="T43" fmla="*/ 711 h 3756"/>
                <a:gd name="T44" fmla="*/ 2015 w 2384"/>
                <a:gd name="T45" fmla="*/ 9 h 3756"/>
                <a:gd name="T46" fmla="*/ 1503 w 2384"/>
                <a:gd name="T47" fmla="*/ 9 h 3756"/>
                <a:gd name="T48" fmla="*/ 1503 w 2384"/>
                <a:gd name="T49" fmla="*/ 510 h 3756"/>
                <a:gd name="T50" fmla="*/ 1759 w 2384"/>
                <a:gd name="T51" fmla="*/ 756 h 3756"/>
                <a:gd name="T52" fmla="*/ 2015 w 2384"/>
                <a:gd name="T53" fmla="*/ 510 h 3756"/>
                <a:gd name="T54" fmla="*/ 2015 w 2384"/>
                <a:gd name="T55" fmla="*/ 9 h 3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384" h="3756">
                  <a:moveTo>
                    <a:pt x="765" y="958"/>
                  </a:moveTo>
                  <a:cubicBezTo>
                    <a:pt x="765" y="3500"/>
                    <a:pt x="765" y="3500"/>
                    <a:pt x="765" y="3500"/>
                  </a:cubicBezTo>
                  <a:cubicBezTo>
                    <a:pt x="765" y="3641"/>
                    <a:pt x="650" y="3756"/>
                    <a:pt x="509" y="3756"/>
                  </a:cubicBezTo>
                  <a:cubicBezTo>
                    <a:pt x="509" y="3756"/>
                    <a:pt x="509" y="3756"/>
                    <a:pt x="509" y="3756"/>
                  </a:cubicBezTo>
                  <a:cubicBezTo>
                    <a:pt x="368" y="3756"/>
                    <a:pt x="253" y="3641"/>
                    <a:pt x="253" y="3500"/>
                  </a:cubicBezTo>
                  <a:cubicBezTo>
                    <a:pt x="253" y="958"/>
                    <a:pt x="253" y="958"/>
                    <a:pt x="253" y="958"/>
                  </a:cubicBezTo>
                  <a:cubicBezTo>
                    <a:pt x="102" y="869"/>
                    <a:pt x="0" y="706"/>
                    <a:pt x="0" y="518"/>
                  </a:cubicBezTo>
                  <a:cubicBezTo>
                    <a:pt x="0" y="237"/>
                    <a:pt x="228" y="9"/>
                    <a:pt x="509" y="9"/>
                  </a:cubicBezTo>
                  <a:cubicBezTo>
                    <a:pt x="790" y="9"/>
                    <a:pt x="1018" y="237"/>
                    <a:pt x="1018" y="518"/>
                  </a:cubicBezTo>
                  <a:cubicBezTo>
                    <a:pt x="1018" y="706"/>
                    <a:pt x="916" y="869"/>
                    <a:pt x="765" y="958"/>
                  </a:cubicBezTo>
                  <a:close/>
                  <a:moveTo>
                    <a:pt x="1503" y="2012"/>
                  </a:moveTo>
                  <a:cubicBezTo>
                    <a:pt x="1503" y="3500"/>
                    <a:pt x="1503" y="3500"/>
                    <a:pt x="1503" y="3500"/>
                  </a:cubicBezTo>
                  <a:cubicBezTo>
                    <a:pt x="1503" y="3641"/>
                    <a:pt x="1618" y="3756"/>
                    <a:pt x="1759" y="3756"/>
                  </a:cubicBezTo>
                  <a:cubicBezTo>
                    <a:pt x="1759" y="3756"/>
                    <a:pt x="1759" y="3756"/>
                    <a:pt x="1759" y="3756"/>
                  </a:cubicBezTo>
                  <a:cubicBezTo>
                    <a:pt x="1900" y="3756"/>
                    <a:pt x="2015" y="3641"/>
                    <a:pt x="2015" y="3500"/>
                  </a:cubicBezTo>
                  <a:cubicBezTo>
                    <a:pt x="2015" y="2012"/>
                    <a:pt x="2015" y="2012"/>
                    <a:pt x="2015" y="2012"/>
                  </a:cubicBezTo>
                  <a:moveTo>
                    <a:pt x="509" y="0"/>
                  </a:moveTo>
                  <a:cubicBezTo>
                    <a:pt x="509" y="509"/>
                    <a:pt x="509" y="509"/>
                    <a:pt x="509" y="509"/>
                  </a:cubicBezTo>
                  <a:moveTo>
                    <a:pt x="1134" y="2012"/>
                  </a:moveTo>
                  <a:cubicBezTo>
                    <a:pt x="2384" y="2012"/>
                    <a:pt x="2384" y="2012"/>
                    <a:pt x="2384" y="2012"/>
                  </a:cubicBezTo>
                  <a:moveTo>
                    <a:pt x="1759" y="2012"/>
                  </a:moveTo>
                  <a:cubicBezTo>
                    <a:pt x="1759" y="711"/>
                    <a:pt x="1759" y="711"/>
                    <a:pt x="1759" y="711"/>
                  </a:cubicBezTo>
                  <a:moveTo>
                    <a:pt x="2015" y="9"/>
                  </a:moveTo>
                  <a:cubicBezTo>
                    <a:pt x="1503" y="9"/>
                    <a:pt x="1503" y="9"/>
                    <a:pt x="1503" y="9"/>
                  </a:cubicBezTo>
                  <a:cubicBezTo>
                    <a:pt x="1503" y="510"/>
                    <a:pt x="1503" y="510"/>
                    <a:pt x="1503" y="510"/>
                  </a:cubicBezTo>
                  <a:cubicBezTo>
                    <a:pt x="1759" y="756"/>
                    <a:pt x="1759" y="756"/>
                    <a:pt x="1759" y="756"/>
                  </a:cubicBezTo>
                  <a:cubicBezTo>
                    <a:pt x="2015" y="510"/>
                    <a:pt x="2015" y="510"/>
                    <a:pt x="2015" y="510"/>
                  </a:cubicBezTo>
                  <a:lnTo>
                    <a:pt x="2015" y="9"/>
                  </a:lnTo>
                  <a:close/>
                </a:path>
              </a:pathLst>
            </a:custGeom>
            <a:grpFill/>
            <a:ln w="1587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" name="hand_3" title="Icon of a hand giving a thumbs-up">
              <a:extLst>
                <a:ext uri="{FF2B5EF4-FFF2-40B4-BE49-F238E27FC236}">
                  <a16:creationId xmlns:a16="http://schemas.microsoft.com/office/drawing/2014/main" id="{4DD600EA-EBD3-4D9C-A272-A3F97375B756}"/>
                </a:ext>
              </a:extLst>
            </p:cNvPr>
            <p:cNvSpPr>
              <a:spLocks noChangeAspect="1"/>
            </p:cNvSpPr>
            <p:nvPr/>
          </p:nvSpPr>
          <p:spPr bwMode="auto">
            <a:xfrm rot="2700000">
              <a:off x="4242419" y="3889531"/>
              <a:ext cx="352190" cy="308464"/>
            </a:xfrm>
            <a:custGeom>
              <a:avLst/>
              <a:gdLst>
                <a:gd name="T0" fmla="*/ 0 w 323"/>
                <a:gd name="T1" fmla="*/ 199 h 283"/>
                <a:gd name="T2" fmla="*/ 0 w 323"/>
                <a:gd name="T3" fmla="*/ 260 h 283"/>
                <a:gd name="T4" fmla="*/ 60 w 323"/>
                <a:gd name="T5" fmla="*/ 260 h 283"/>
                <a:gd name="T6" fmla="*/ 95 w 323"/>
                <a:gd name="T7" fmla="*/ 264 h 283"/>
                <a:gd name="T8" fmla="*/ 148 w 323"/>
                <a:gd name="T9" fmla="*/ 282 h 283"/>
                <a:gd name="T10" fmla="*/ 250 w 323"/>
                <a:gd name="T11" fmla="*/ 282 h 283"/>
                <a:gd name="T12" fmla="*/ 265 w 323"/>
                <a:gd name="T13" fmla="*/ 281 h 283"/>
                <a:gd name="T14" fmla="*/ 275 w 323"/>
                <a:gd name="T15" fmla="*/ 272 h 283"/>
                <a:gd name="T16" fmla="*/ 320 w 323"/>
                <a:gd name="T17" fmla="*/ 141 h 283"/>
                <a:gd name="T18" fmla="*/ 316 w 323"/>
                <a:gd name="T19" fmla="*/ 117 h 283"/>
                <a:gd name="T20" fmla="*/ 302 w 323"/>
                <a:gd name="T21" fmla="*/ 110 h 283"/>
                <a:gd name="T22" fmla="*/ 214 w 323"/>
                <a:gd name="T23" fmla="*/ 110 h 283"/>
                <a:gd name="T24" fmla="*/ 217 w 323"/>
                <a:gd name="T25" fmla="*/ 79 h 283"/>
                <a:gd name="T26" fmla="*/ 234 w 323"/>
                <a:gd name="T27" fmla="*/ 41 h 283"/>
                <a:gd name="T28" fmla="*/ 228 w 323"/>
                <a:gd name="T29" fmla="*/ 5 h 283"/>
                <a:gd name="T30" fmla="*/ 208 w 323"/>
                <a:gd name="T31" fmla="*/ 8 h 283"/>
                <a:gd name="T32" fmla="*/ 101 w 323"/>
                <a:gd name="T33" fmla="*/ 115 h 283"/>
                <a:gd name="T34" fmla="*/ 77 w 323"/>
                <a:gd name="T35" fmla="*/ 129 h 283"/>
                <a:gd name="T36" fmla="*/ 0 w 323"/>
                <a:gd name="T37" fmla="*/ 131 h 283"/>
                <a:gd name="T38" fmla="*/ 0 w 323"/>
                <a:gd name="T39" fmla="*/ 19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3" h="283">
                  <a:moveTo>
                    <a:pt x="0" y="199"/>
                  </a:moveTo>
                  <a:cubicBezTo>
                    <a:pt x="0" y="260"/>
                    <a:pt x="0" y="260"/>
                    <a:pt x="0" y="260"/>
                  </a:cubicBezTo>
                  <a:cubicBezTo>
                    <a:pt x="60" y="260"/>
                    <a:pt x="60" y="260"/>
                    <a:pt x="60" y="260"/>
                  </a:cubicBezTo>
                  <a:cubicBezTo>
                    <a:pt x="60" y="260"/>
                    <a:pt x="84" y="261"/>
                    <a:pt x="95" y="264"/>
                  </a:cubicBezTo>
                  <a:cubicBezTo>
                    <a:pt x="106" y="267"/>
                    <a:pt x="129" y="282"/>
                    <a:pt x="148" y="282"/>
                  </a:cubicBezTo>
                  <a:cubicBezTo>
                    <a:pt x="167" y="282"/>
                    <a:pt x="250" y="282"/>
                    <a:pt x="250" y="282"/>
                  </a:cubicBezTo>
                  <a:cubicBezTo>
                    <a:pt x="250" y="282"/>
                    <a:pt x="260" y="283"/>
                    <a:pt x="265" y="281"/>
                  </a:cubicBezTo>
                  <a:cubicBezTo>
                    <a:pt x="272" y="279"/>
                    <a:pt x="275" y="272"/>
                    <a:pt x="275" y="272"/>
                  </a:cubicBezTo>
                  <a:cubicBezTo>
                    <a:pt x="320" y="141"/>
                    <a:pt x="320" y="141"/>
                    <a:pt x="320" y="141"/>
                  </a:cubicBezTo>
                  <a:cubicBezTo>
                    <a:pt x="320" y="141"/>
                    <a:pt x="323" y="125"/>
                    <a:pt x="316" y="117"/>
                  </a:cubicBezTo>
                  <a:cubicBezTo>
                    <a:pt x="310" y="111"/>
                    <a:pt x="302" y="110"/>
                    <a:pt x="302" y="110"/>
                  </a:cubicBezTo>
                  <a:cubicBezTo>
                    <a:pt x="214" y="110"/>
                    <a:pt x="214" y="110"/>
                    <a:pt x="214" y="110"/>
                  </a:cubicBezTo>
                  <a:cubicBezTo>
                    <a:pt x="214" y="110"/>
                    <a:pt x="213" y="90"/>
                    <a:pt x="217" y="79"/>
                  </a:cubicBezTo>
                  <a:cubicBezTo>
                    <a:pt x="222" y="69"/>
                    <a:pt x="232" y="50"/>
                    <a:pt x="234" y="41"/>
                  </a:cubicBezTo>
                  <a:cubicBezTo>
                    <a:pt x="235" y="31"/>
                    <a:pt x="239" y="10"/>
                    <a:pt x="228" y="5"/>
                  </a:cubicBezTo>
                  <a:cubicBezTo>
                    <a:pt x="217" y="0"/>
                    <a:pt x="208" y="8"/>
                    <a:pt x="208" y="8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1" y="115"/>
                    <a:pt x="91" y="126"/>
                    <a:pt x="77" y="129"/>
                  </a:cubicBezTo>
                  <a:cubicBezTo>
                    <a:pt x="64" y="132"/>
                    <a:pt x="0" y="131"/>
                    <a:pt x="0" y="131"/>
                  </a:cubicBezTo>
                  <a:lnTo>
                    <a:pt x="0" y="199"/>
                  </a:lnTo>
                  <a:close/>
                </a:path>
              </a:pathLst>
            </a:custGeom>
            <a:grpFill/>
            <a:ln w="15875" cap="sq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" name="GenericApp_EB3B" title="Icon of an app window">
              <a:extLst>
                <a:ext uri="{FF2B5EF4-FFF2-40B4-BE49-F238E27FC236}">
                  <a16:creationId xmlns:a16="http://schemas.microsoft.com/office/drawing/2014/main" id="{70140172-9BC0-42F0-9FE7-793F1C1310A7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rot="19800000">
              <a:off x="6891417" y="4906410"/>
              <a:ext cx="423627" cy="339035"/>
            </a:xfrm>
            <a:custGeom>
              <a:avLst/>
              <a:gdLst>
                <a:gd name="T0" fmla="*/ 5088 w 5088"/>
                <a:gd name="T1" fmla="*/ 4072 h 4072"/>
                <a:gd name="T2" fmla="*/ 0 w 5088"/>
                <a:gd name="T3" fmla="*/ 4072 h 4072"/>
                <a:gd name="T4" fmla="*/ 0 w 5088"/>
                <a:gd name="T5" fmla="*/ 0 h 4072"/>
                <a:gd name="T6" fmla="*/ 5088 w 5088"/>
                <a:gd name="T7" fmla="*/ 0 h 4072"/>
                <a:gd name="T8" fmla="*/ 5088 w 5088"/>
                <a:gd name="T9" fmla="*/ 4072 h 4072"/>
                <a:gd name="T10" fmla="*/ 0 w 5088"/>
                <a:gd name="T11" fmla="*/ 1018 h 4072"/>
                <a:gd name="T12" fmla="*/ 5004 w 5088"/>
                <a:gd name="T13" fmla="*/ 1018 h 4072"/>
                <a:gd name="T14" fmla="*/ 2035 w 5088"/>
                <a:gd name="T15" fmla="*/ 1697 h 4072"/>
                <a:gd name="T16" fmla="*/ 678 w 5088"/>
                <a:gd name="T17" fmla="*/ 1697 h 4072"/>
                <a:gd name="T18" fmla="*/ 678 w 5088"/>
                <a:gd name="T19" fmla="*/ 3393 h 4072"/>
                <a:gd name="T20" fmla="*/ 2035 w 5088"/>
                <a:gd name="T21" fmla="*/ 3393 h 4072"/>
                <a:gd name="T22" fmla="*/ 2035 w 5088"/>
                <a:gd name="T23" fmla="*/ 1697 h 4072"/>
                <a:gd name="T24" fmla="*/ 2544 w 5088"/>
                <a:gd name="T25" fmla="*/ 1697 h 4072"/>
                <a:gd name="T26" fmla="*/ 3561 w 5088"/>
                <a:gd name="T27" fmla="*/ 1697 h 4072"/>
                <a:gd name="T28" fmla="*/ 2544 w 5088"/>
                <a:gd name="T29" fmla="*/ 2375 h 4072"/>
                <a:gd name="T30" fmla="*/ 3561 w 5088"/>
                <a:gd name="T31" fmla="*/ 2375 h 4072"/>
                <a:gd name="T32" fmla="*/ 2544 w 5088"/>
                <a:gd name="T33" fmla="*/ 3054 h 4072"/>
                <a:gd name="T34" fmla="*/ 3222 w 5088"/>
                <a:gd name="T35" fmla="*/ 3054 h 4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88" h="4072">
                  <a:moveTo>
                    <a:pt x="5088" y="4072"/>
                  </a:moveTo>
                  <a:lnTo>
                    <a:pt x="0" y="4072"/>
                  </a:lnTo>
                  <a:lnTo>
                    <a:pt x="0" y="0"/>
                  </a:lnTo>
                  <a:lnTo>
                    <a:pt x="5088" y="0"/>
                  </a:lnTo>
                  <a:lnTo>
                    <a:pt x="5088" y="4072"/>
                  </a:lnTo>
                  <a:moveTo>
                    <a:pt x="0" y="1018"/>
                  </a:moveTo>
                  <a:lnTo>
                    <a:pt x="5004" y="1018"/>
                  </a:lnTo>
                  <a:moveTo>
                    <a:pt x="2035" y="1697"/>
                  </a:moveTo>
                  <a:lnTo>
                    <a:pt x="678" y="1697"/>
                  </a:lnTo>
                  <a:lnTo>
                    <a:pt x="678" y="3393"/>
                  </a:lnTo>
                  <a:lnTo>
                    <a:pt x="2035" y="3393"/>
                  </a:lnTo>
                  <a:lnTo>
                    <a:pt x="2035" y="1697"/>
                  </a:lnTo>
                  <a:moveTo>
                    <a:pt x="2544" y="1697"/>
                  </a:moveTo>
                  <a:lnTo>
                    <a:pt x="3561" y="1697"/>
                  </a:lnTo>
                  <a:moveTo>
                    <a:pt x="2544" y="2375"/>
                  </a:moveTo>
                  <a:lnTo>
                    <a:pt x="3561" y="2375"/>
                  </a:lnTo>
                  <a:moveTo>
                    <a:pt x="2544" y="3054"/>
                  </a:moveTo>
                  <a:lnTo>
                    <a:pt x="3222" y="3054"/>
                  </a:lnTo>
                </a:path>
              </a:pathLst>
            </a:custGeom>
            <a:grpFill/>
            <a:ln w="15875" cap="sq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3EB60926-3BBB-421B-8172-3AD90A013E54}"/>
              </a:ext>
            </a:extLst>
          </p:cNvPr>
          <p:cNvSpPr txBox="1"/>
          <p:nvPr/>
        </p:nvSpPr>
        <p:spPr>
          <a:xfrm rot="18994072">
            <a:off x="2124971" y="1797541"/>
            <a:ext cx="2863184" cy="345395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prstTxWarp prst="textArchUp">
              <a:avLst/>
            </a:prstTxWarp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+mn-cs"/>
              </a:rPr>
              <a:t>     Documentation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EA01B3A-5F26-417E-9743-85A9C12F7905}"/>
              </a:ext>
            </a:extLst>
          </p:cNvPr>
          <p:cNvSpPr txBox="1"/>
          <p:nvPr/>
        </p:nvSpPr>
        <p:spPr>
          <a:xfrm rot="2700000">
            <a:off x="1373061" y="1854212"/>
            <a:ext cx="2863182" cy="3447361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prstTxWarp prst="textArchUp">
              <a:avLst/>
            </a:prstTxWarp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+mn-cs"/>
              </a:rPr>
              <a:t>         Tools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AAA9F9B-C3E1-4B6E-A482-499C0F95BFA9}"/>
              </a:ext>
            </a:extLst>
          </p:cNvPr>
          <p:cNvSpPr txBox="1"/>
          <p:nvPr/>
        </p:nvSpPr>
        <p:spPr>
          <a:xfrm rot="18773687">
            <a:off x="1506878" y="1328143"/>
            <a:ext cx="2863184" cy="338750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prstTxWarp prst="textArchDown">
              <a:avLst/>
            </a:prstTxWarp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+mn-cs"/>
              </a:rPr>
              <a:t>        Templates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CAF0796-4131-4524-9464-1D937DEABC92}"/>
              </a:ext>
            </a:extLst>
          </p:cNvPr>
          <p:cNvSpPr txBox="1"/>
          <p:nvPr/>
        </p:nvSpPr>
        <p:spPr>
          <a:xfrm rot="2700000">
            <a:off x="1973637" y="1286000"/>
            <a:ext cx="2863182" cy="342663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prstTxWarp prst="textArchDown">
              <a:avLst/>
            </a:prstTxWarp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+mn-cs"/>
              </a:rPr>
              <a:t>        Best practices</a:t>
            </a:r>
          </a:p>
        </p:txBody>
      </p:sp>
      <p:sp>
        <p:nvSpPr>
          <p:cNvPr id="65" name="Oval 64" descr="White circle">
            <a:extLst>
              <a:ext uri="{FF2B5EF4-FFF2-40B4-BE49-F238E27FC236}">
                <a16:creationId xmlns:a16="http://schemas.microsoft.com/office/drawing/2014/main" id="{6B6CFEF3-2A50-48FB-8DA1-912D3AB719FC}"/>
              </a:ext>
            </a:extLst>
          </p:cNvPr>
          <p:cNvSpPr/>
          <p:nvPr/>
        </p:nvSpPr>
        <p:spPr bwMode="auto">
          <a:xfrm>
            <a:off x="2109468" y="2162610"/>
            <a:ext cx="2114030" cy="2114030"/>
          </a:xfrm>
          <a:prstGeom prst="ellipse">
            <a:avLst/>
          </a:prstGeom>
          <a:solidFill>
            <a:schemeClr val="bg1"/>
          </a:solidFill>
          <a:ln w="317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6" name="cloud" title="Icon of a cloud">
            <a:extLst>
              <a:ext uri="{FF2B5EF4-FFF2-40B4-BE49-F238E27FC236}">
                <a16:creationId xmlns:a16="http://schemas.microsoft.com/office/drawing/2014/main" id="{432F26D4-B614-4A24-A16A-0DF87BBE914B}"/>
              </a:ext>
            </a:extLst>
          </p:cNvPr>
          <p:cNvSpPr>
            <a:spLocks noChangeAspect="1"/>
          </p:cNvSpPr>
          <p:nvPr/>
        </p:nvSpPr>
        <p:spPr bwMode="auto">
          <a:xfrm>
            <a:off x="2630251" y="2877994"/>
            <a:ext cx="1072464" cy="683262"/>
          </a:xfrm>
          <a:custGeom>
            <a:avLst/>
            <a:gdLst>
              <a:gd name="T0" fmla="*/ 281 w 344"/>
              <a:gd name="T1" fmla="*/ 216 h 217"/>
              <a:gd name="T2" fmla="*/ 281 w 344"/>
              <a:gd name="T3" fmla="*/ 217 h 217"/>
              <a:gd name="T4" fmla="*/ 88 w 344"/>
              <a:gd name="T5" fmla="*/ 217 h 217"/>
              <a:gd name="T6" fmla="*/ 88 w 344"/>
              <a:gd name="T7" fmla="*/ 217 h 217"/>
              <a:gd name="T8" fmla="*/ 86 w 344"/>
              <a:gd name="T9" fmla="*/ 217 h 217"/>
              <a:gd name="T10" fmla="*/ 0 w 344"/>
              <a:gd name="T11" fmla="*/ 130 h 217"/>
              <a:gd name="T12" fmla="*/ 86 w 344"/>
              <a:gd name="T13" fmla="*/ 44 h 217"/>
              <a:gd name="T14" fmla="*/ 104 w 344"/>
              <a:gd name="T15" fmla="*/ 45 h 217"/>
              <a:gd name="T16" fmla="*/ 184 w 344"/>
              <a:gd name="T17" fmla="*/ 0 h 217"/>
              <a:gd name="T18" fmla="*/ 278 w 344"/>
              <a:gd name="T19" fmla="*/ 85 h 217"/>
              <a:gd name="T20" fmla="*/ 278 w 344"/>
              <a:gd name="T21" fmla="*/ 85 h 217"/>
              <a:gd name="T22" fmla="*/ 344 w 344"/>
              <a:gd name="T23" fmla="*/ 151 h 217"/>
              <a:gd name="T24" fmla="*/ 281 w 344"/>
              <a:gd name="T25" fmla="*/ 216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4" h="217">
                <a:moveTo>
                  <a:pt x="281" y="216"/>
                </a:moveTo>
                <a:cubicBezTo>
                  <a:pt x="281" y="217"/>
                  <a:pt x="281" y="217"/>
                  <a:pt x="281" y="217"/>
                </a:cubicBezTo>
                <a:cubicBezTo>
                  <a:pt x="88" y="217"/>
                  <a:pt x="88" y="217"/>
                  <a:pt x="88" y="217"/>
                </a:cubicBezTo>
                <a:cubicBezTo>
                  <a:pt x="88" y="217"/>
                  <a:pt x="88" y="217"/>
                  <a:pt x="88" y="217"/>
                </a:cubicBezTo>
                <a:cubicBezTo>
                  <a:pt x="87" y="217"/>
                  <a:pt x="87" y="217"/>
                  <a:pt x="86" y="217"/>
                </a:cubicBezTo>
                <a:cubicBezTo>
                  <a:pt x="39" y="217"/>
                  <a:pt x="0" y="178"/>
                  <a:pt x="0" y="130"/>
                </a:cubicBezTo>
                <a:cubicBezTo>
                  <a:pt x="0" y="82"/>
                  <a:pt x="39" y="44"/>
                  <a:pt x="86" y="44"/>
                </a:cubicBezTo>
                <a:cubicBezTo>
                  <a:pt x="92" y="44"/>
                  <a:pt x="98" y="44"/>
                  <a:pt x="104" y="45"/>
                </a:cubicBezTo>
                <a:cubicBezTo>
                  <a:pt x="121" y="18"/>
                  <a:pt x="150" y="0"/>
                  <a:pt x="184" y="0"/>
                </a:cubicBezTo>
                <a:cubicBezTo>
                  <a:pt x="233" y="0"/>
                  <a:pt x="273" y="37"/>
                  <a:pt x="278" y="85"/>
                </a:cubicBezTo>
                <a:cubicBezTo>
                  <a:pt x="278" y="85"/>
                  <a:pt x="278" y="85"/>
                  <a:pt x="278" y="85"/>
                </a:cubicBezTo>
                <a:cubicBezTo>
                  <a:pt x="315" y="85"/>
                  <a:pt x="344" y="114"/>
                  <a:pt x="344" y="151"/>
                </a:cubicBezTo>
                <a:cubicBezTo>
                  <a:pt x="344" y="186"/>
                  <a:pt x="316" y="215"/>
                  <a:pt x="281" y="216"/>
                </a:cubicBezTo>
                <a:close/>
              </a:path>
            </a:pathLst>
          </a:custGeom>
          <a:noFill/>
          <a:ln w="31750" cap="sq">
            <a:solidFill>
              <a:srgbClr val="0078D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6" name="Group 15" descr="scale">
            <a:extLst>
              <a:ext uri="{FF2B5EF4-FFF2-40B4-BE49-F238E27FC236}">
                <a16:creationId xmlns:a16="http://schemas.microsoft.com/office/drawing/2014/main" id="{1D6B6AD0-480C-4E9D-A690-9E210E1AF2A6}"/>
              </a:ext>
            </a:extLst>
          </p:cNvPr>
          <p:cNvGrpSpPr/>
          <p:nvPr/>
        </p:nvGrpSpPr>
        <p:grpSpPr>
          <a:xfrm>
            <a:off x="7211284" y="3486250"/>
            <a:ext cx="2651030" cy="890588"/>
            <a:chOff x="7211284" y="3486250"/>
            <a:chExt cx="2651030" cy="890588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949E793-BD37-4F9E-B91D-23F7983A75E4}"/>
                </a:ext>
              </a:extLst>
            </p:cNvPr>
            <p:cNvCxnSpPr>
              <a:cxnSpLocks/>
            </p:cNvCxnSpPr>
            <p:nvPr/>
          </p:nvCxnSpPr>
          <p:spPr>
            <a:xfrm>
              <a:off x="7211284" y="3486251"/>
              <a:ext cx="2651030" cy="0"/>
            </a:xfrm>
            <a:prstGeom prst="line">
              <a:avLst/>
            </a:prstGeom>
            <a:ln w="57150">
              <a:solidFill>
                <a:srgbClr val="737373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E1CC248-57E8-4A7A-AD05-E372215CF0A8}"/>
                </a:ext>
              </a:extLst>
            </p:cNvPr>
            <p:cNvCxnSpPr>
              <a:cxnSpLocks/>
            </p:cNvCxnSpPr>
            <p:nvPr/>
          </p:nvCxnSpPr>
          <p:spPr>
            <a:xfrm>
              <a:off x="7391418" y="4376838"/>
              <a:ext cx="2290763" cy="0"/>
            </a:xfrm>
            <a:prstGeom prst="line">
              <a:avLst/>
            </a:prstGeom>
            <a:ln w="57150">
              <a:solidFill>
                <a:srgbClr val="737373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41F9DA1-A792-4A42-889F-D5E77E6BCABD}"/>
                </a:ext>
              </a:extLst>
            </p:cNvPr>
            <p:cNvCxnSpPr/>
            <p:nvPr/>
          </p:nvCxnSpPr>
          <p:spPr>
            <a:xfrm flipH="1">
              <a:off x="8536446" y="3486250"/>
              <a:ext cx="707" cy="505157"/>
            </a:xfrm>
            <a:prstGeom prst="line">
              <a:avLst/>
            </a:prstGeom>
            <a:ln w="57150">
              <a:solidFill>
                <a:srgbClr val="737373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516226-AE24-478D-8753-C3F057D1A07E}"/>
                </a:ext>
              </a:extLst>
            </p:cNvPr>
            <p:cNvSpPr/>
            <p:nvPr/>
          </p:nvSpPr>
          <p:spPr bwMode="auto">
            <a:xfrm>
              <a:off x="7640970" y="3971760"/>
              <a:ext cx="1791658" cy="405078"/>
            </a:xfrm>
            <a:custGeom>
              <a:avLst/>
              <a:gdLst>
                <a:gd name="connsiteX0" fmla="*/ 895829 w 1791658"/>
                <a:gd name="connsiteY0" fmla="*/ 0 h 405078"/>
                <a:gd name="connsiteX1" fmla="*/ 1786320 w 1791658"/>
                <a:gd name="connsiteY1" fmla="*/ 396782 h 405078"/>
                <a:gd name="connsiteX2" fmla="*/ 1791658 w 1791658"/>
                <a:gd name="connsiteY2" fmla="*/ 405078 h 405078"/>
                <a:gd name="connsiteX3" fmla="*/ 0 w 1791658"/>
                <a:gd name="connsiteY3" fmla="*/ 405078 h 405078"/>
                <a:gd name="connsiteX4" fmla="*/ 5338 w 1791658"/>
                <a:gd name="connsiteY4" fmla="*/ 396782 h 405078"/>
                <a:gd name="connsiteX5" fmla="*/ 895829 w 1791658"/>
                <a:gd name="connsiteY5" fmla="*/ 0 h 40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1658" h="405078">
                  <a:moveTo>
                    <a:pt x="895829" y="0"/>
                  </a:moveTo>
                  <a:cubicBezTo>
                    <a:pt x="1280355" y="0"/>
                    <a:pt x="1614826" y="160441"/>
                    <a:pt x="1786320" y="396782"/>
                  </a:cubicBezTo>
                  <a:lnTo>
                    <a:pt x="1791658" y="405078"/>
                  </a:lnTo>
                  <a:lnTo>
                    <a:pt x="0" y="405078"/>
                  </a:lnTo>
                  <a:lnTo>
                    <a:pt x="5338" y="396782"/>
                  </a:lnTo>
                  <a:cubicBezTo>
                    <a:pt x="176832" y="160441"/>
                    <a:pt x="511304" y="0"/>
                    <a:pt x="895829" y="0"/>
                  </a:cubicBezTo>
                  <a:close/>
                </a:path>
              </a:pathLst>
            </a:custGeom>
            <a:ln w="57150">
              <a:solidFill>
                <a:srgbClr val="737373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D7DDA0C-7F11-49A5-9C7C-80D2ADC76EBF}"/>
              </a:ext>
            </a:extLst>
          </p:cNvPr>
          <p:cNvSpPr txBox="1"/>
          <p:nvPr/>
        </p:nvSpPr>
        <p:spPr>
          <a:xfrm>
            <a:off x="6022692" y="2621648"/>
            <a:ext cx="1250563" cy="6279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411"/>
            <a:r>
              <a:rPr lang="en-US" sz="2040">
                <a:solidFill>
                  <a:srgbClr val="0078D4"/>
                </a:solidFill>
                <a:latin typeface="Segoe UI"/>
              </a:rPr>
              <a:t>Control &amp; Stability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52F41B-CF8E-461D-8C9F-110B5EA2CC65}"/>
              </a:ext>
            </a:extLst>
          </p:cNvPr>
          <p:cNvSpPr txBox="1"/>
          <p:nvPr/>
        </p:nvSpPr>
        <p:spPr>
          <a:xfrm>
            <a:off x="10082532" y="2608832"/>
            <a:ext cx="1150170" cy="6278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411"/>
            <a:r>
              <a:rPr lang="en-US" sz="2040">
                <a:latin typeface="Segoe UI"/>
              </a:rPr>
              <a:t>Speed &amp; </a:t>
            </a:r>
          </a:p>
          <a:p>
            <a:pPr defTabSz="914411"/>
            <a:r>
              <a:rPr lang="en-US" sz="2040">
                <a:latin typeface="Segoe UI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852442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FA9A9-0B64-4936-8B60-7D542B0E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39" y="-24718"/>
            <a:ext cx="10515600" cy="1325563"/>
          </a:xfrm>
        </p:spPr>
        <p:txBody>
          <a:bodyPr>
            <a:noAutofit/>
          </a:bodyPr>
          <a:lstStyle/>
          <a:p>
            <a:r>
              <a:rPr lang="en-US" sz="36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Microsoft Cloud Adoption Framework for Azure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0037F0D-5466-4477-94FD-F61427667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296744" y="5070145"/>
            <a:ext cx="8161518" cy="0"/>
          </a:xfrm>
          <a:prstGeom prst="straightConnector1">
            <a:avLst/>
          </a:prstGeom>
          <a:ln w="22225">
            <a:solidFill>
              <a:schemeClr val="tx2"/>
            </a:solidFill>
            <a:headEnd type="arrow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75FF3E05-0E6D-4B96-B89B-1AF133C23C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0216" y="1408807"/>
            <a:ext cx="2280155" cy="2465124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9052B9A6-F550-4FD4-B4B1-3D5F1617A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14128" y="1408807"/>
            <a:ext cx="2280155" cy="2465124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E2F3EE4-5905-4314-94F9-F3B00E5FCAC3}"/>
              </a:ext>
            </a:extLst>
          </p:cNvPr>
          <p:cNvSpPr txBox="1"/>
          <p:nvPr/>
        </p:nvSpPr>
        <p:spPr>
          <a:xfrm>
            <a:off x="6156188" y="2014253"/>
            <a:ext cx="2396034" cy="16619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43A5E"/>
                </a:solidFill>
                <a:effectLst/>
                <a:uLnTx/>
                <a:uFillTx/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Ready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 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  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Azure setup guide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First landing zone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Expand the landing zone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Best practice Validation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7A641BB3-13AF-4560-85A0-6138BAC29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71598" y="1408807"/>
            <a:ext cx="2280155" cy="2465124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7EB3BB5-D724-4542-8D33-DC95B2A403CB}"/>
              </a:ext>
            </a:extLst>
          </p:cNvPr>
          <p:cNvSpPr txBox="1"/>
          <p:nvPr/>
        </p:nvSpPr>
        <p:spPr>
          <a:xfrm>
            <a:off x="3413658" y="2014253"/>
            <a:ext cx="2396034" cy="16619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243A5E"/>
                </a:solidFill>
                <a:effectLst/>
                <a:uLnTx/>
                <a:uFillTx/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Plan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 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  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 Digital estate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Initial organization alignment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Skills readiness plan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Cloud adoption plan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6DD4BA8C-8035-4085-B9FC-C433E7711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96744" y="1236910"/>
            <a:ext cx="8161518" cy="2808919"/>
          </a:xfrm>
          <a:prstGeom prst="roundRect">
            <a:avLst>
              <a:gd name="adj" fmla="val 2546"/>
            </a:avLst>
          </a:prstGeom>
          <a:noFill/>
          <a:ln w="2540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1B09133-CED7-4A97-BF57-B55557733130}"/>
              </a:ext>
            </a:extLst>
          </p:cNvPr>
          <p:cNvSpPr/>
          <p:nvPr/>
        </p:nvSpPr>
        <p:spPr>
          <a:xfrm>
            <a:off x="8912790" y="1796907"/>
            <a:ext cx="2355005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43A5E"/>
                </a:solidFill>
                <a:effectLst/>
                <a:uLnTx/>
                <a:uFillTx/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Adopt</a:t>
            </a:r>
          </a:p>
        </p:txBody>
      </p:sp>
      <p:sp>
        <p:nvSpPr>
          <p:cNvPr id="80" name="check 3">
            <a:extLst>
              <a:ext uri="{FF2B5EF4-FFF2-40B4-BE49-F238E27FC236}">
                <a16:creationId xmlns:a16="http://schemas.microsoft.com/office/drawing/2014/main" id="{405B9348-AE3D-4CF6-8B5A-5C70C2BC3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170259" y="1568644"/>
            <a:ext cx="367893" cy="365760"/>
          </a:xfrm>
          <a:custGeom>
            <a:avLst/>
            <a:gdLst>
              <a:gd name="T0" fmla="*/ 250 w 250"/>
              <a:gd name="T1" fmla="*/ 125 h 250"/>
              <a:gd name="T2" fmla="*/ 125 w 250"/>
              <a:gd name="T3" fmla="*/ 250 h 250"/>
              <a:gd name="T4" fmla="*/ 0 w 250"/>
              <a:gd name="T5" fmla="*/ 125 h 250"/>
              <a:gd name="T6" fmla="*/ 125 w 250"/>
              <a:gd name="T7" fmla="*/ 0 h 250"/>
              <a:gd name="T8" fmla="*/ 250 w 250"/>
              <a:gd name="T9" fmla="*/ 125 h 250"/>
              <a:gd name="T10" fmla="*/ 60 w 250"/>
              <a:gd name="T11" fmla="*/ 125 h 250"/>
              <a:gd name="T12" fmla="*/ 100 w 250"/>
              <a:gd name="T13" fmla="*/ 165 h 250"/>
              <a:gd name="T14" fmla="*/ 190 w 250"/>
              <a:gd name="T15" fmla="*/ 74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0" h="250">
                <a:moveTo>
                  <a:pt x="250" y="125"/>
                </a:moveTo>
                <a:cubicBezTo>
                  <a:pt x="250" y="194"/>
                  <a:pt x="194" y="250"/>
                  <a:pt x="125" y="250"/>
                </a:cubicBezTo>
                <a:cubicBezTo>
                  <a:pt x="56" y="250"/>
                  <a:pt x="0" y="194"/>
                  <a:pt x="0" y="125"/>
                </a:cubicBezTo>
                <a:cubicBezTo>
                  <a:pt x="0" y="56"/>
                  <a:pt x="56" y="0"/>
                  <a:pt x="125" y="0"/>
                </a:cubicBezTo>
                <a:cubicBezTo>
                  <a:pt x="194" y="0"/>
                  <a:pt x="250" y="56"/>
                  <a:pt x="250" y="125"/>
                </a:cubicBezTo>
                <a:close/>
                <a:moveTo>
                  <a:pt x="60" y="125"/>
                </a:moveTo>
                <a:cubicBezTo>
                  <a:pt x="100" y="165"/>
                  <a:pt x="100" y="165"/>
                  <a:pt x="100" y="165"/>
                </a:cubicBezTo>
                <a:cubicBezTo>
                  <a:pt x="190" y="74"/>
                  <a:pt x="190" y="74"/>
                  <a:pt x="190" y="74"/>
                </a:cubicBezTo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1" name="BulletedList_E8FD">
            <a:extLst>
              <a:ext uri="{FF2B5EF4-FFF2-40B4-BE49-F238E27FC236}">
                <a16:creationId xmlns:a16="http://schemas.microsoft.com/office/drawing/2014/main" id="{B7E7A391-164E-483E-9508-C064DE9BA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430015" y="1622839"/>
            <a:ext cx="363321" cy="257370"/>
          </a:xfrm>
          <a:custGeom>
            <a:avLst/>
            <a:gdLst>
              <a:gd name="T0" fmla="*/ 1321 w 7040"/>
              <a:gd name="T1" fmla="*/ 0 h 3963"/>
              <a:gd name="T2" fmla="*/ 7040 w 7040"/>
              <a:gd name="T3" fmla="*/ 0 h 3963"/>
              <a:gd name="T4" fmla="*/ 0 w 7040"/>
              <a:gd name="T5" fmla="*/ 0 h 3963"/>
              <a:gd name="T6" fmla="*/ 442 w 7040"/>
              <a:gd name="T7" fmla="*/ 0 h 3963"/>
              <a:gd name="T8" fmla="*/ 1321 w 7040"/>
              <a:gd name="T9" fmla="*/ 1321 h 3963"/>
              <a:gd name="T10" fmla="*/ 7040 w 7040"/>
              <a:gd name="T11" fmla="*/ 1321 h 3963"/>
              <a:gd name="T12" fmla="*/ 0 w 7040"/>
              <a:gd name="T13" fmla="*/ 1321 h 3963"/>
              <a:gd name="T14" fmla="*/ 442 w 7040"/>
              <a:gd name="T15" fmla="*/ 1321 h 3963"/>
              <a:gd name="T16" fmla="*/ 1321 w 7040"/>
              <a:gd name="T17" fmla="*/ 2643 h 3963"/>
              <a:gd name="T18" fmla="*/ 7040 w 7040"/>
              <a:gd name="T19" fmla="*/ 2643 h 3963"/>
              <a:gd name="T20" fmla="*/ 0 w 7040"/>
              <a:gd name="T21" fmla="*/ 2643 h 3963"/>
              <a:gd name="T22" fmla="*/ 442 w 7040"/>
              <a:gd name="T23" fmla="*/ 2643 h 3963"/>
              <a:gd name="T24" fmla="*/ 1321 w 7040"/>
              <a:gd name="T25" fmla="*/ 3963 h 3963"/>
              <a:gd name="T26" fmla="*/ 7040 w 7040"/>
              <a:gd name="T27" fmla="*/ 3963 h 3963"/>
              <a:gd name="T28" fmla="*/ 0 w 7040"/>
              <a:gd name="T29" fmla="*/ 3963 h 3963"/>
              <a:gd name="T30" fmla="*/ 442 w 7040"/>
              <a:gd name="T31" fmla="*/ 3963 h 3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040" h="3963">
                <a:moveTo>
                  <a:pt x="1321" y="0"/>
                </a:moveTo>
                <a:lnTo>
                  <a:pt x="7040" y="0"/>
                </a:lnTo>
                <a:moveTo>
                  <a:pt x="0" y="0"/>
                </a:moveTo>
                <a:lnTo>
                  <a:pt x="442" y="0"/>
                </a:lnTo>
                <a:moveTo>
                  <a:pt x="1321" y="1321"/>
                </a:moveTo>
                <a:lnTo>
                  <a:pt x="7040" y="1321"/>
                </a:lnTo>
                <a:moveTo>
                  <a:pt x="0" y="1321"/>
                </a:moveTo>
                <a:lnTo>
                  <a:pt x="442" y="1321"/>
                </a:lnTo>
                <a:moveTo>
                  <a:pt x="1321" y="2643"/>
                </a:moveTo>
                <a:lnTo>
                  <a:pt x="7040" y="2643"/>
                </a:lnTo>
                <a:moveTo>
                  <a:pt x="0" y="2643"/>
                </a:moveTo>
                <a:lnTo>
                  <a:pt x="442" y="2643"/>
                </a:lnTo>
                <a:moveTo>
                  <a:pt x="1321" y="3963"/>
                </a:moveTo>
                <a:lnTo>
                  <a:pt x="7040" y="3963"/>
                </a:lnTo>
                <a:moveTo>
                  <a:pt x="0" y="3963"/>
                </a:moveTo>
                <a:lnTo>
                  <a:pt x="442" y="3963"/>
                </a:lnTo>
              </a:path>
            </a:pathLst>
          </a:custGeom>
          <a:noFill/>
          <a:ln w="19050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2" name="arrow_3">
            <a:extLst>
              <a:ext uri="{FF2B5EF4-FFF2-40B4-BE49-F238E27FC236}">
                <a16:creationId xmlns:a16="http://schemas.microsoft.com/office/drawing/2014/main" id="{037F71B0-833E-49AD-81EA-DEF80F6B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010454" y="1544753"/>
            <a:ext cx="159678" cy="274998"/>
          </a:xfrm>
          <a:custGeom>
            <a:avLst/>
            <a:gdLst>
              <a:gd name="T0" fmla="*/ 144 w 144"/>
              <a:gd name="T1" fmla="*/ 132 h 248"/>
              <a:gd name="T2" fmla="*/ 72 w 144"/>
              <a:gd name="T3" fmla="*/ 203 h 248"/>
              <a:gd name="T4" fmla="*/ 0 w 144"/>
              <a:gd name="T5" fmla="*/ 132 h 248"/>
              <a:gd name="T6" fmla="*/ 72 w 144"/>
              <a:gd name="T7" fmla="*/ 203 h 248"/>
              <a:gd name="T8" fmla="*/ 72 w 144"/>
              <a:gd name="T9" fmla="*/ 0 h 248"/>
              <a:gd name="T10" fmla="*/ 0 w 144"/>
              <a:gd name="T11" fmla="*/ 248 h 248"/>
              <a:gd name="T12" fmla="*/ 144 w 144"/>
              <a:gd name="T13" fmla="*/ 248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" h="248">
                <a:moveTo>
                  <a:pt x="144" y="132"/>
                </a:moveTo>
                <a:lnTo>
                  <a:pt x="72" y="203"/>
                </a:lnTo>
                <a:lnTo>
                  <a:pt x="0" y="132"/>
                </a:lnTo>
                <a:moveTo>
                  <a:pt x="72" y="203"/>
                </a:moveTo>
                <a:lnTo>
                  <a:pt x="72" y="0"/>
                </a:lnTo>
                <a:moveTo>
                  <a:pt x="0" y="248"/>
                </a:moveTo>
                <a:lnTo>
                  <a:pt x="144" y="248"/>
                </a:lnTo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86DC19F6-B012-4D2A-8C37-363BBBC544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7340" y="1408807"/>
            <a:ext cx="2280155" cy="2465124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852A818-B8C0-4672-9162-524D04E0C4D5}"/>
              </a:ext>
            </a:extLst>
          </p:cNvPr>
          <p:cNvSpPr txBox="1"/>
          <p:nvPr/>
        </p:nvSpPr>
        <p:spPr>
          <a:xfrm>
            <a:off x="649400" y="2014253"/>
            <a:ext cx="2396034" cy="10464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43A5E"/>
                </a:solidFill>
                <a:effectLst/>
                <a:uLnTx/>
                <a:uFillTx/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Define strategy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 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  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Understand motivations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 Business outcomes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Business justification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Segoe UI"/>
                <a:ea typeface="+mn-lt"/>
                <a:cs typeface="Calibri" panose="020F0502020204030204"/>
              </a:rPr>
              <a:t>Prioritize project</a:t>
            </a:r>
            <a:endParaRPr kumimoji="0" lang="en-US" sz="176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5" name="plan">
            <a:extLst>
              <a:ext uri="{FF2B5EF4-FFF2-40B4-BE49-F238E27FC236}">
                <a16:creationId xmlns:a16="http://schemas.microsoft.com/office/drawing/2014/main" id="{7EC3DB8A-CE1B-420C-B633-3672634A5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683398" y="1586859"/>
            <a:ext cx="328039" cy="329330"/>
          </a:xfrm>
          <a:custGeom>
            <a:avLst/>
            <a:gdLst>
              <a:gd name="T0" fmla="*/ 116 w 352"/>
              <a:gd name="T1" fmla="*/ 117 h 352"/>
              <a:gd name="T2" fmla="*/ 0 w 352"/>
              <a:gd name="T3" fmla="*/ 0 h 352"/>
              <a:gd name="T4" fmla="*/ 116 w 352"/>
              <a:gd name="T5" fmla="*/ 0 h 352"/>
              <a:gd name="T6" fmla="*/ 0 w 352"/>
              <a:gd name="T7" fmla="*/ 117 h 352"/>
              <a:gd name="T8" fmla="*/ 352 w 352"/>
              <a:gd name="T9" fmla="*/ 352 h 352"/>
              <a:gd name="T10" fmla="*/ 235 w 352"/>
              <a:gd name="T11" fmla="*/ 236 h 352"/>
              <a:gd name="T12" fmla="*/ 352 w 352"/>
              <a:gd name="T13" fmla="*/ 236 h 352"/>
              <a:gd name="T14" fmla="*/ 235 w 352"/>
              <a:gd name="T15" fmla="*/ 352 h 352"/>
              <a:gd name="T16" fmla="*/ 66 w 352"/>
              <a:gd name="T17" fmla="*/ 218 h 352"/>
              <a:gd name="T18" fmla="*/ 2 w 352"/>
              <a:gd name="T19" fmla="*/ 282 h 352"/>
              <a:gd name="T20" fmla="*/ 66 w 352"/>
              <a:gd name="T21" fmla="*/ 347 h 352"/>
              <a:gd name="T22" fmla="*/ 130 w 352"/>
              <a:gd name="T23" fmla="*/ 282 h 352"/>
              <a:gd name="T24" fmla="*/ 66 w 352"/>
              <a:gd name="T25" fmla="*/ 218 h 352"/>
              <a:gd name="T26" fmla="*/ 113 w 352"/>
              <a:gd name="T27" fmla="*/ 239 h 352"/>
              <a:gd name="T28" fmla="*/ 345 w 352"/>
              <a:gd name="T29" fmla="*/ 8 h 352"/>
              <a:gd name="T30" fmla="*/ 345 w 352"/>
              <a:gd name="T31" fmla="*/ 83 h 352"/>
              <a:gd name="T32" fmla="*/ 345 w 352"/>
              <a:gd name="T33" fmla="*/ 7 h 352"/>
              <a:gd name="T34" fmla="*/ 269 w 352"/>
              <a:gd name="T35" fmla="*/ 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52" h="352">
                <a:moveTo>
                  <a:pt x="116" y="117"/>
                </a:moveTo>
                <a:cubicBezTo>
                  <a:pt x="0" y="0"/>
                  <a:pt x="0" y="0"/>
                  <a:pt x="0" y="0"/>
                </a:cubicBezTo>
                <a:moveTo>
                  <a:pt x="116" y="0"/>
                </a:moveTo>
                <a:cubicBezTo>
                  <a:pt x="0" y="117"/>
                  <a:pt x="0" y="117"/>
                  <a:pt x="0" y="117"/>
                </a:cubicBezTo>
                <a:moveTo>
                  <a:pt x="352" y="352"/>
                </a:moveTo>
                <a:cubicBezTo>
                  <a:pt x="235" y="236"/>
                  <a:pt x="235" y="236"/>
                  <a:pt x="235" y="236"/>
                </a:cubicBezTo>
                <a:moveTo>
                  <a:pt x="352" y="236"/>
                </a:moveTo>
                <a:cubicBezTo>
                  <a:pt x="235" y="352"/>
                  <a:pt x="235" y="352"/>
                  <a:pt x="235" y="352"/>
                </a:cubicBezTo>
                <a:moveTo>
                  <a:pt x="66" y="218"/>
                </a:moveTo>
                <a:cubicBezTo>
                  <a:pt x="30" y="218"/>
                  <a:pt x="2" y="247"/>
                  <a:pt x="2" y="282"/>
                </a:cubicBezTo>
                <a:cubicBezTo>
                  <a:pt x="2" y="318"/>
                  <a:pt x="30" y="347"/>
                  <a:pt x="66" y="347"/>
                </a:cubicBezTo>
                <a:cubicBezTo>
                  <a:pt x="101" y="347"/>
                  <a:pt x="130" y="318"/>
                  <a:pt x="130" y="282"/>
                </a:cubicBezTo>
                <a:cubicBezTo>
                  <a:pt x="130" y="247"/>
                  <a:pt x="101" y="218"/>
                  <a:pt x="66" y="218"/>
                </a:cubicBezTo>
                <a:close/>
                <a:moveTo>
                  <a:pt x="113" y="239"/>
                </a:moveTo>
                <a:cubicBezTo>
                  <a:pt x="345" y="8"/>
                  <a:pt x="345" y="8"/>
                  <a:pt x="345" y="8"/>
                </a:cubicBezTo>
                <a:moveTo>
                  <a:pt x="345" y="83"/>
                </a:moveTo>
                <a:cubicBezTo>
                  <a:pt x="345" y="7"/>
                  <a:pt x="345" y="7"/>
                  <a:pt x="345" y="7"/>
                </a:cubicBezTo>
                <a:cubicBezTo>
                  <a:pt x="269" y="7"/>
                  <a:pt x="269" y="7"/>
                  <a:pt x="269" y="7"/>
                </a:cubicBezTo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52F4BCC8-4517-42D2-B481-CD21E37B6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69461" y="4231488"/>
            <a:ext cx="5016084" cy="1677315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B333A6FE-CFEE-415A-A895-6BC0771F2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57715" y="4357443"/>
            <a:ext cx="2280155" cy="1425404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0661833-BF6A-497C-BF53-7B243211EB28}"/>
              </a:ext>
            </a:extLst>
          </p:cNvPr>
          <p:cNvSpPr txBox="1"/>
          <p:nvPr/>
        </p:nvSpPr>
        <p:spPr>
          <a:xfrm>
            <a:off x="7464181" y="4974887"/>
            <a:ext cx="2267222" cy="7648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243A5E"/>
                </a:solidFill>
                <a:effectLst/>
                <a:uLnTx/>
                <a:uFillTx/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Manage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Business commitments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operations baseline •</a:t>
            </a:r>
            <a:b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</a:b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Ops maturity</a:t>
            </a:r>
          </a:p>
        </p:txBody>
      </p:sp>
      <p:sp>
        <p:nvSpPr>
          <p:cNvPr id="89" name="Trackers_EADF_bidi">
            <a:extLst>
              <a:ext uri="{FF2B5EF4-FFF2-40B4-BE49-F238E27FC236}">
                <a16:creationId xmlns:a16="http://schemas.microsoft.com/office/drawing/2014/main" id="{4C07F06D-2AE5-4E74-93E7-99503384B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465876" y="4520267"/>
            <a:ext cx="263832" cy="359746"/>
          </a:xfrm>
          <a:custGeom>
            <a:avLst/>
            <a:gdLst>
              <a:gd name="T0" fmla="*/ 1000 w 2750"/>
              <a:gd name="T1" fmla="*/ 375 h 3750"/>
              <a:gd name="T2" fmla="*/ 1375 w 2750"/>
              <a:gd name="T3" fmla="*/ 0 h 3750"/>
              <a:gd name="T4" fmla="*/ 1750 w 2750"/>
              <a:gd name="T5" fmla="*/ 375 h 3750"/>
              <a:gd name="T6" fmla="*/ 1750 w 2750"/>
              <a:gd name="T7" fmla="*/ 500 h 3750"/>
              <a:gd name="T8" fmla="*/ 2250 w 2750"/>
              <a:gd name="T9" fmla="*/ 500 h 3750"/>
              <a:gd name="T10" fmla="*/ 2250 w 2750"/>
              <a:gd name="T11" fmla="*/ 1000 h 3750"/>
              <a:gd name="T12" fmla="*/ 500 w 2750"/>
              <a:gd name="T13" fmla="*/ 1000 h 3750"/>
              <a:gd name="T14" fmla="*/ 500 w 2750"/>
              <a:gd name="T15" fmla="*/ 500 h 3750"/>
              <a:gd name="T16" fmla="*/ 1000 w 2750"/>
              <a:gd name="T17" fmla="*/ 500 h 3750"/>
              <a:gd name="T18" fmla="*/ 1000 w 2750"/>
              <a:gd name="T19" fmla="*/ 375 h 3750"/>
              <a:gd name="T20" fmla="*/ 500 w 2750"/>
              <a:gd name="T21" fmla="*/ 500 h 3750"/>
              <a:gd name="T22" fmla="*/ 0 w 2750"/>
              <a:gd name="T23" fmla="*/ 500 h 3750"/>
              <a:gd name="T24" fmla="*/ 0 w 2750"/>
              <a:gd name="T25" fmla="*/ 3750 h 3750"/>
              <a:gd name="T26" fmla="*/ 2750 w 2750"/>
              <a:gd name="T27" fmla="*/ 3750 h 3750"/>
              <a:gd name="T28" fmla="*/ 2750 w 2750"/>
              <a:gd name="T29" fmla="*/ 500 h 3750"/>
              <a:gd name="T30" fmla="*/ 2250 w 2750"/>
              <a:gd name="T31" fmla="*/ 500 h 3750"/>
              <a:gd name="T32" fmla="*/ 500 w 2750"/>
              <a:gd name="T33" fmla="*/ 1750 h 3750"/>
              <a:gd name="T34" fmla="*/ 1500 w 2750"/>
              <a:gd name="T35" fmla="*/ 1750 h 3750"/>
              <a:gd name="T36" fmla="*/ 1500 w 2750"/>
              <a:gd name="T37" fmla="*/ 2500 h 3750"/>
              <a:gd name="T38" fmla="*/ 500 w 2750"/>
              <a:gd name="T39" fmla="*/ 2500 h 3750"/>
              <a:gd name="T40" fmla="*/ 1500 w 2750"/>
              <a:gd name="T41" fmla="*/ 3250 h 3750"/>
              <a:gd name="T42" fmla="*/ 500 w 2750"/>
              <a:gd name="T43" fmla="*/ 3250 h 3750"/>
              <a:gd name="T44" fmla="*/ 1750 w 2750"/>
              <a:gd name="T45" fmla="*/ 1500 h 3750"/>
              <a:gd name="T46" fmla="*/ 2000 w 2750"/>
              <a:gd name="T47" fmla="*/ 1750 h 3750"/>
              <a:gd name="T48" fmla="*/ 2375 w 2750"/>
              <a:gd name="T49" fmla="*/ 1375 h 3750"/>
              <a:gd name="T50" fmla="*/ 1750 w 2750"/>
              <a:gd name="T51" fmla="*/ 2250 h 3750"/>
              <a:gd name="T52" fmla="*/ 2000 w 2750"/>
              <a:gd name="T53" fmla="*/ 2500 h 3750"/>
              <a:gd name="T54" fmla="*/ 2375 w 2750"/>
              <a:gd name="T55" fmla="*/ 2125 h 3750"/>
              <a:gd name="T56" fmla="*/ 1750 w 2750"/>
              <a:gd name="T57" fmla="*/ 3000 h 3750"/>
              <a:gd name="T58" fmla="*/ 2000 w 2750"/>
              <a:gd name="T59" fmla="*/ 3250 h 3750"/>
              <a:gd name="T60" fmla="*/ 2375 w 2750"/>
              <a:gd name="T61" fmla="*/ 2875 h 3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750" h="3750">
                <a:moveTo>
                  <a:pt x="1000" y="375"/>
                </a:moveTo>
                <a:cubicBezTo>
                  <a:pt x="1000" y="168"/>
                  <a:pt x="1168" y="0"/>
                  <a:pt x="1375" y="0"/>
                </a:cubicBezTo>
                <a:cubicBezTo>
                  <a:pt x="1582" y="0"/>
                  <a:pt x="1750" y="168"/>
                  <a:pt x="1750" y="375"/>
                </a:cubicBezTo>
                <a:cubicBezTo>
                  <a:pt x="1750" y="500"/>
                  <a:pt x="1750" y="500"/>
                  <a:pt x="1750" y="500"/>
                </a:cubicBezTo>
                <a:cubicBezTo>
                  <a:pt x="2250" y="500"/>
                  <a:pt x="2250" y="500"/>
                  <a:pt x="2250" y="500"/>
                </a:cubicBezTo>
                <a:cubicBezTo>
                  <a:pt x="2250" y="1000"/>
                  <a:pt x="2250" y="1000"/>
                  <a:pt x="2250" y="1000"/>
                </a:cubicBezTo>
                <a:cubicBezTo>
                  <a:pt x="500" y="1000"/>
                  <a:pt x="500" y="1000"/>
                  <a:pt x="500" y="1000"/>
                </a:cubicBezTo>
                <a:cubicBezTo>
                  <a:pt x="500" y="500"/>
                  <a:pt x="500" y="500"/>
                  <a:pt x="500" y="500"/>
                </a:cubicBezTo>
                <a:cubicBezTo>
                  <a:pt x="1000" y="500"/>
                  <a:pt x="1000" y="500"/>
                  <a:pt x="1000" y="500"/>
                </a:cubicBezTo>
                <a:lnTo>
                  <a:pt x="1000" y="375"/>
                </a:lnTo>
                <a:close/>
                <a:moveTo>
                  <a:pt x="500" y="500"/>
                </a:moveTo>
                <a:cubicBezTo>
                  <a:pt x="0" y="500"/>
                  <a:pt x="0" y="500"/>
                  <a:pt x="0" y="500"/>
                </a:cubicBezTo>
                <a:cubicBezTo>
                  <a:pt x="0" y="3750"/>
                  <a:pt x="0" y="3750"/>
                  <a:pt x="0" y="3750"/>
                </a:cubicBezTo>
                <a:cubicBezTo>
                  <a:pt x="2750" y="3750"/>
                  <a:pt x="2750" y="3750"/>
                  <a:pt x="2750" y="3750"/>
                </a:cubicBezTo>
                <a:cubicBezTo>
                  <a:pt x="2750" y="500"/>
                  <a:pt x="2750" y="500"/>
                  <a:pt x="2750" y="500"/>
                </a:cubicBezTo>
                <a:cubicBezTo>
                  <a:pt x="2250" y="500"/>
                  <a:pt x="2250" y="500"/>
                  <a:pt x="2250" y="500"/>
                </a:cubicBezTo>
                <a:moveTo>
                  <a:pt x="500" y="1750"/>
                </a:moveTo>
                <a:cubicBezTo>
                  <a:pt x="1500" y="1750"/>
                  <a:pt x="1500" y="1750"/>
                  <a:pt x="1500" y="1750"/>
                </a:cubicBezTo>
                <a:moveTo>
                  <a:pt x="1500" y="2500"/>
                </a:moveTo>
                <a:cubicBezTo>
                  <a:pt x="500" y="2500"/>
                  <a:pt x="500" y="2500"/>
                  <a:pt x="500" y="2500"/>
                </a:cubicBezTo>
                <a:moveTo>
                  <a:pt x="1500" y="3250"/>
                </a:moveTo>
                <a:cubicBezTo>
                  <a:pt x="500" y="3250"/>
                  <a:pt x="500" y="3250"/>
                  <a:pt x="500" y="3250"/>
                </a:cubicBezTo>
                <a:moveTo>
                  <a:pt x="1750" y="1500"/>
                </a:moveTo>
                <a:cubicBezTo>
                  <a:pt x="2000" y="1750"/>
                  <a:pt x="2000" y="1750"/>
                  <a:pt x="2000" y="1750"/>
                </a:cubicBezTo>
                <a:cubicBezTo>
                  <a:pt x="2375" y="1375"/>
                  <a:pt x="2375" y="1375"/>
                  <a:pt x="2375" y="1375"/>
                </a:cubicBezTo>
                <a:moveTo>
                  <a:pt x="1750" y="2250"/>
                </a:moveTo>
                <a:cubicBezTo>
                  <a:pt x="2000" y="2500"/>
                  <a:pt x="2000" y="2500"/>
                  <a:pt x="2000" y="2500"/>
                </a:cubicBezTo>
                <a:cubicBezTo>
                  <a:pt x="2375" y="2125"/>
                  <a:pt x="2375" y="2125"/>
                  <a:pt x="2375" y="2125"/>
                </a:cubicBezTo>
                <a:moveTo>
                  <a:pt x="1750" y="3000"/>
                </a:moveTo>
                <a:cubicBezTo>
                  <a:pt x="2000" y="3250"/>
                  <a:pt x="2000" y="3250"/>
                  <a:pt x="2000" y="3250"/>
                </a:cubicBezTo>
                <a:cubicBezTo>
                  <a:pt x="2375" y="2875"/>
                  <a:pt x="2375" y="2875"/>
                  <a:pt x="2375" y="2875"/>
                </a:cubicBezTo>
              </a:path>
            </a:pathLst>
          </a:custGeom>
          <a:noFill/>
          <a:ln w="19050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EA773F6A-46ED-4788-9B25-722D327F3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7136" y="4357443"/>
            <a:ext cx="2280155" cy="1425404"/>
          </a:xfrm>
          <a:prstGeom prst="roundRect">
            <a:avLst>
              <a:gd name="adj" fmla="val 2546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F3ABE7C-9C37-431A-B822-32ED792FF40C}"/>
              </a:ext>
            </a:extLst>
          </p:cNvPr>
          <p:cNvSpPr txBox="1"/>
          <p:nvPr/>
        </p:nvSpPr>
        <p:spPr>
          <a:xfrm>
            <a:off x="5130804" y="4974887"/>
            <a:ext cx="2052818" cy="7432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243A5E"/>
                </a:solidFill>
                <a:effectLst/>
                <a:uLnTx/>
                <a:uFillTx/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Govern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Methodology • Benchmark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initial best practice • Governance maturity</a:t>
            </a:r>
          </a:p>
        </p:txBody>
      </p:sp>
      <p:sp>
        <p:nvSpPr>
          <p:cNvPr id="92" name="Org_ECA6">
            <a:extLst>
              <a:ext uri="{FF2B5EF4-FFF2-40B4-BE49-F238E27FC236}">
                <a16:creationId xmlns:a16="http://schemas.microsoft.com/office/drawing/2014/main" id="{AA374520-977E-43D0-AFF3-663365E13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977428" y="4520267"/>
            <a:ext cx="359570" cy="359746"/>
          </a:xfrm>
          <a:custGeom>
            <a:avLst/>
            <a:gdLst>
              <a:gd name="T0" fmla="*/ 1177 w 4117"/>
              <a:gd name="T1" fmla="*/ 4119 h 4119"/>
              <a:gd name="T2" fmla="*/ 0 w 4117"/>
              <a:gd name="T3" fmla="*/ 4119 h 4119"/>
              <a:gd name="T4" fmla="*/ 0 w 4117"/>
              <a:gd name="T5" fmla="*/ 2942 h 4119"/>
              <a:gd name="T6" fmla="*/ 1177 w 4117"/>
              <a:gd name="T7" fmla="*/ 2942 h 4119"/>
              <a:gd name="T8" fmla="*/ 1177 w 4117"/>
              <a:gd name="T9" fmla="*/ 4119 h 4119"/>
              <a:gd name="T10" fmla="*/ 4117 w 4117"/>
              <a:gd name="T11" fmla="*/ 2942 h 4119"/>
              <a:gd name="T12" fmla="*/ 2941 w 4117"/>
              <a:gd name="T13" fmla="*/ 2942 h 4119"/>
              <a:gd name="T14" fmla="*/ 2941 w 4117"/>
              <a:gd name="T15" fmla="*/ 4119 h 4119"/>
              <a:gd name="T16" fmla="*/ 4117 w 4117"/>
              <a:gd name="T17" fmla="*/ 4119 h 4119"/>
              <a:gd name="T18" fmla="*/ 4117 w 4117"/>
              <a:gd name="T19" fmla="*/ 2942 h 4119"/>
              <a:gd name="T20" fmla="*/ 2647 w 4117"/>
              <a:gd name="T21" fmla="*/ 0 h 4119"/>
              <a:gd name="T22" fmla="*/ 1471 w 4117"/>
              <a:gd name="T23" fmla="*/ 0 h 4119"/>
              <a:gd name="T24" fmla="*/ 1471 w 4117"/>
              <a:gd name="T25" fmla="*/ 1177 h 4119"/>
              <a:gd name="T26" fmla="*/ 2647 w 4117"/>
              <a:gd name="T27" fmla="*/ 1177 h 4119"/>
              <a:gd name="T28" fmla="*/ 2647 w 4117"/>
              <a:gd name="T29" fmla="*/ 0 h 4119"/>
              <a:gd name="T30" fmla="*/ 2059 w 4117"/>
              <a:gd name="T31" fmla="*/ 1177 h 4119"/>
              <a:gd name="T32" fmla="*/ 2059 w 4117"/>
              <a:gd name="T33" fmla="*/ 2060 h 4119"/>
              <a:gd name="T34" fmla="*/ 3529 w 4117"/>
              <a:gd name="T35" fmla="*/ 2942 h 4119"/>
              <a:gd name="T36" fmla="*/ 3529 w 4117"/>
              <a:gd name="T37" fmla="*/ 2060 h 4119"/>
              <a:gd name="T38" fmla="*/ 588 w 4117"/>
              <a:gd name="T39" fmla="*/ 2060 h 4119"/>
              <a:gd name="T40" fmla="*/ 588 w 4117"/>
              <a:gd name="T41" fmla="*/ 2942 h 4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117" h="4119">
                <a:moveTo>
                  <a:pt x="1177" y="4119"/>
                </a:moveTo>
                <a:lnTo>
                  <a:pt x="0" y="4119"/>
                </a:lnTo>
                <a:lnTo>
                  <a:pt x="0" y="2942"/>
                </a:lnTo>
                <a:lnTo>
                  <a:pt x="1177" y="2942"/>
                </a:lnTo>
                <a:lnTo>
                  <a:pt x="1177" y="4119"/>
                </a:lnTo>
                <a:moveTo>
                  <a:pt x="4117" y="2942"/>
                </a:moveTo>
                <a:lnTo>
                  <a:pt x="2941" y="2942"/>
                </a:lnTo>
                <a:lnTo>
                  <a:pt x="2941" y="4119"/>
                </a:lnTo>
                <a:lnTo>
                  <a:pt x="4117" y="4119"/>
                </a:lnTo>
                <a:lnTo>
                  <a:pt x="4117" y="2942"/>
                </a:lnTo>
                <a:moveTo>
                  <a:pt x="2647" y="0"/>
                </a:moveTo>
                <a:lnTo>
                  <a:pt x="1471" y="0"/>
                </a:lnTo>
                <a:lnTo>
                  <a:pt x="1471" y="1177"/>
                </a:lnTo>
                <a:lnTo>
                  <a:pt x="2647" y="1177"/>
                </a:lnTo>
                <a:lnTo>
                  <a:pt x="2647" y="0"/>
                </a:lnTo>
                <a:moveTo>
                  <a:pt x="2059" y="1177"/>
                </a:moveTo>
                <a:lnTo>
                  <a:pt x="2059" y="2060"/>
                </a:lnTo>
                <a:moveTo>
                  <a:pt x="3529" y="2942"/>
                </a:moveTo>
                <a:lnTo>
                  <a:pt x="3529" y="2060"/>
                </a:lnTo>
                <a:lnTo>
                  <a:pt x="588" y="2060"/>
                </a:lnTo>
                <a:lnTo>
                  <a:pt x="588" y="2942"/>
                </a:lnTo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62C17142-402B-4E07-B9D0-9B946D669EFC}"/>
              </a:ext>
            </a:extLst>
          </p:cNvPr>
          <p:cNvSpPr txBox="1"/>
          <p:nvPr/>
        </p:nvSpPr>
        <p:spPr>
          <a:xfrm>
            <a:off x="9385629" y="1982560"/>
            <a:ext cx="1650320" cy="10464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243A5E"/>
                </a:solidFill>
                <a:effectLst/>
                <a:uLnTx/>
                <a:uFillTx/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Migrate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Migration guide 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First workload migration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Expanded scenarios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Best practice validation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Process improvements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0704318-8173-42BD-8B29-BFB1201F7B78}"/>
              </a:ext>
            </a:extLst>
          </p:cNvPr>
          <p:cNvSpPr txBox="1"/>
          <p:nvPr/>
        </p:nvSpPr>
        <p:spPr>
          <a:xfrm>
            <a:off x="9425020" y="2937154"/>
            <a:ext cx="1610929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243A5E"/>
                </a:solidFill>
                <a:effectLst/>
                <a:uLnTx/>
                <a:uFillTx/>
                <a:latin typeface="Segoe UI Semibold" panose="020B0702040204020203" pitchFamily="34" charset="0"/>
                <a:ea typeface="+mn-lt"/>
                <a:cs typeface="Segoe UI Semibold" panose="020B0702040204020203" pitchFamily="34" charset="0"/>
              </a:rPr>
              <a:t>Innovate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Innovation guide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Expanded scenarios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Best practice validation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• Process improvements</a:t>
            </a:r>
          </a:p>
        </p:txBody>
      </p:sp>
      <p:sp>
        <p:nvSpPr>
          <p:cNvPr id="95" name="arrow_25">
            <a:extLst>
              <a:ext uri="{FF2B5EF4-FFF2-40B4-BE49-F238E27FC236}">
                <a16:creationId xmlns:a16="http://schemas.microsoft.com/office/drawing/2014/main" id="{E929D150-7E8F-408B-810D-217FAF4AA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202122" y="2195021"/>
            <a:ext cx="155639" cy="171100"/>
          </a:xfrm>
          <a:custGeom>
            <a:avLst/>
            <a:gdLst>
              <a:gd name="T0" fmla="*/ 58 w 219"/>
              <a:gd name="T1" fmla="*/ 0 h 242"/>
              <a:gd name="T2" fmla="*/ 219 w 219"/>
              <a:gd name="T3" fmla="*/ 0 h 242"/>
              <a:gd name="T4" fmla="*/ 219 w 219"/>
              <a:gd name="T5" fmla="*/ 157 h 242"/>
              <a:gd name="T6" fmla="*/ 219 w 219"/>
              <a:gd name="T7" fmla="*/ 0 h 242"/>
              <a:gd name="T8" fmla="*/ 4 w 219"/>
              <a:gd name="T9" fmla="*/ 233 h 242"/>
              <a:gd name="T10" fmla="*/ 0 w 219"/>
              <a:gd name="T11" fmla="*/ 242 h 242"/>
              <a:gd name="T12" fmla="*/ 0 w 219"/>
              <a:gd name="T13" fmla="*/ 242 h 242"/>
              <a:gd name="T14" fmla="*/ 0 w 219"/>
              <a:gd name="T15" fmla="*/ 242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9" h="242">
                <a:moveTo>
                  <a:pt x="58" y="0"/>
                </a:moveTo>
                <a:cubicBezTo>
                  <a:pt x="219" y="0"/>
                  <a:pt x="219" y="0"/>
                  <a:pt x="219" y="0"/>
                </a:cubicBezTo>
                <a:cubicBezTo>
                  <a:pt x="219" y="157"/>
                  <a:pt x="219" y="157"/>
                  <a:pt x="219" y="157"/>
                </a:cubicBezTo>
                <a:moveTo>
                  <a:pt x="219" y="0"/>
                </a:moveTo>
                <a:cubicBezTo>
                  <a:pt x="133" y="61"/>
                  <a:pt x="54" y="143"/>
                  <a:pt x="4" y="233"/>
                </a:cubicBezTo>
                <a:cubicBezTo>
                  <a:pt x="0" y="242"/>
                  <a:pt x="0" y="242"/>
                  <a:pt x="0" y="242"/>
                </a:cubicBezTo>
                <a:cubicBezTo>
                  <a:pt x="0" y="242"/>
                  <a:pt x="0" y="242"/>
                  <a:pt x="0" y="242"/>
                </a:cubicBezTo>
                <a:cubicBezTo>
                  <a:pt x="0" y="242"/>
                  <a:pt x="0" y="242"/>
                  <a:pt x="0" y="242"/>
                </a:cubicBezTo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6" name="circle_2">
            <a:extLst>
              <a:ext uri="{FF2B5EF4-FFF2-40B4-BE49-F238E27FC236}">
                <a16:creationId xmlns:a16="http://schemas.microsoft.com/office/drawing/2014/main" id="{5981FE0F-FF52-40C9-939D-C06112BA7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159902" y="3027281"/>
            <a:ext cx="240079" cy="226741"/>
          </a:xfrm>
          <a:custGeom>
            <a:avLst/>
            <a:gdLst>
              <a:gd name="T0" fmla="*/ 0 w 335"/>
              <a:gd name="T1" fmla="*/ 205 h 316"/>
              <a:gd name="T2" fmla="*/ 111 w 335"/>
              <a:gd name="T3" fmla="*/ 94 h 316"/>
              <a:gd name="T4" fmla="*/ 222 w 335"/>
              <a:gd name="T5" fmla="*/ 205 h 316"/>
              <a:gd name="T6" fmla="*/ 111 w 335"/>
              <a:gd name="T7" fmla="*/ 316 h 316"/>
              <a:gd name="T8" fmla="*/ 0 w 335"/>
              <a:gd name="T9" fmla="*/ 205 h 316"/>
              <a:gd name="T10" fmla="*/ 224 w 335"/>
              <a:gd name="T11" fmla="*/ 316 h 316"/>
              <a:gd name="T12" fmla="*/ 335 w 335"/>
              <a:gd name="T13" fmla="*/ 205 h 316"/>
              <a:gd name="T14" fmla="*/ 224 w 335"/>
              <a:gd name="T15" fmla="*/ 94 h 316"/>
              <a:gd name="T16" fmla="*/ 113 w 335"/>
              <a:gd name="T17" fmla="*/ 205 h 316"/>
              <a:gd name="T18" fmla="*/ 224 w 335"/>
              <a:gd name="T19" fmla="*/ 316 h 316"/>
              <a:gd name="T20" fmla="*/ 167 w 335"/>
              <a:gd name="T21" fmla="*/ 223 h 316"/>
              <a:gd name="T22" fmla="*/ 279 w 335"/>
              <a:gd name="T23" fmla="*/ 111 h 316"/>
              <a:gd name="T24" fmla="*/ 167 w 335"/>
              <a:gd name="T25" fmla="*/ 0 h 316"/>
              <a:gd name="T26" fmla="*/ 56 w 335"/>
              <a:gd name="T27" fmla="*/ 111 h 316"/>
              <a:gd name="T28" fmla="*/ 167 w 335"/>
              <a:gd name="T29" fmla="*/ 223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35" h="316">
                <a:moveTo>
                  <a:pt x="0" y="205"/>
                </a:moveTo>
                <a:cubicBezTo>
                  <a:pt x="0" y="143"/>
                  <a:pt x="49" y="94"/>
                  <a:pt x="111" y="94"/>
                </a:cubicBezTo>
                <a:cubicBezTo>
                  <a:pt x="172" y="94"/>
                  <a:pt x="222" y="143"/>
                  <a:pt x="222" y="205"/>
                </a:cubicBezTo>
                <a:cubicBezTo>
                  <a:pt x="222" y="266"/>
                  <a:pt x="172" y="316"/>
                  <a:pt x="111" y="316"/>
                </a:cubicBezTo>
                <a:cubicBezTo>
                  <a:pt x="49" y="316"/>
                  <a:pt x="0" y="266"/>
                  <a:pt x="0" y="205"/>
                </a:cubicBezTo>
                <a:close/>
                <a:moveTo>
                  <a:pt x="224" y="316"/>
                </a:moveTo>
                <a:cubicBezTo>
                  <a:pt x="285" y="316"/>
                  <a:pt x="335" y="266"/>
                  <a:pt x="335" y="205"/>
                </a:cubicBezTo>
                <a:cubicBezTo>
                  <a:pt x="335" y="143"/>
                  <a:pt x="285" y="94"/>
                  <a:pt x="224" y="94"/>
                </a:cubicBezTo>
                <a:cubicBezTo>
                  <a:pt x="162" y="94"/>
                  <a:pt x="113" y="143"/>
                  <a:pt x="113" y="205"/>
                </a:cubicBezTo>
                <a:cubicBezTo>
                  <a:pt x="113" y="266"/>
                  <a:pt x="162" y="316"/>
                  <a:pt x="224" y="316"/>
                </a:cubicBezTo>
                <a:close/>
                <a:moveTo>
                  <a:pt x="167" y="223"/>
                </a:moveTo>
                <a:cubicBezTo>
                  <a:pt x="229" y="223"/>
                  <a:pt x="279" y="173"/>
                  <a:pt x="279" y="111"/>
                </a:cubicBezTo>
                <a:cubicBezTo>
                  <a:pt x="279" y="50"/>
                  <a:pt x="229" y="0"/>
                  <a:pt x="167" y="0"/>
                </a:cubicBezTo>
                <a:cubicBezTo>
                  <a:pt x="106" y="0"/>
                  <a:pt x="56" y="50"/>
                  <a:pt x="56" y="111"/>
                </a:cubicBezTo>
                <a:cubicBezTo>
                  <a:pt x="56" y="173"/>
                  <a:pt x="106" y="223"/>
                  <a:pt x="167" y="223"/>
                </a:cubicBezTo>
                <a:close/>
              </a:path>
            </a:pathLst>
          </a:custGeom>
          <a:noFill/>
          <a:ln w="19050" cap="sq">
            <a:solidFill>
              <a:schemeClr val="tx2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97" name="Straight Arrow Connector 96" descr="Right facing arrow">
            <a:extLst>
              <a:ext uri="{FF2B5EF4-FFF2-40B4-BE49-F238E27FC236}">
                <a16:creationId xmlns:a16="http://schemas.microsoft.com/office/drawing/2014/main" id="{9E9C0D5A-E87F-4FD9-95CB-A7E4140F43D7}"/>
              </a:ext>
            </a:extLst>
          </p:cNvPr>
          <p:cNvCxnSpPr>
            <a:cxnSpLocks/>
          </p:cNvCxnSpPr>
          <p:nvPr/>
        </p:nvCxnSpPr>
        <p:spPr>
          <a:xfrm>
            <a:off x="2995613" y="2641369"/>
            <a:ext cx="623887" cy="0"/>
          </a:xfrm>
          <a:prstGeom prst="straightConnector1">
            <a:avLst/>
          </a:prstGeom>
          <a:ln w="25400">
            <a:solidFill>
              <a:schemeClr val="accent1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 descr="Right facing arrow">
            <a:extLst>
              <a:ext uri="{FF2B5EF4-FFF2-40B4-BE49-F238E27FC236}">
                <a16:creationId xmlns:a16="http://schemas.microsoft.com/office/drawing/2014/main" id="{9C2BA960-7738-4DAF-925D-445F96314D80}"/>
              </a:ext>
            </a:extLst>
          </p:cNvPr>
          <p:cNvCxnSpPr>
            <a:cxnSpLocks/>
          </p:cNvCxnSpPr>
          <p:nvPr/>
        </p:nvCxnSpPr>
        <p:spPr>
          <a:xfrm>
            <a:off x="5751513" y="2641369"/>
            <a:ext cx="623887" cy="0"/>
          </a:xfrm>
          <a:prstGeom prst="straightConnector1">
            <a:avLst/>
          </a:prstGeom>
          <a:ln w="25400">
            <a:solidFill>
              <a:schemeClr val="accent1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 descr="Right facing arrow">
            <a:extLst>
              <a:ext uri="{FF2B5EF4-FFF2-40B4-BE49-F238E27FC236}">
                <a16:creationId xmlns:a16="http://schemas.microsoft.com/office/drawing/2014/main" id="{1306C960-4EE9-4AF3-9D93-B16C8F0CB351}"/>
              </a:ext>
            </a:extLst>
          </p:cNvPr>
          <p:cNvCxnSpPr>
            <a:cxnSpLocks/>
          </p:cNvCxnSpPr>
          <p:nvPr/>
        </p:nvCxnSpPr>
        <p:spPr>
          <a:xfrm flipV="1">
            <a:off x="8489950" y="2438646"/>
            <a:ext cx="664547" cy="158273"/>
          </a:xfrm>
          <a:prstGeom prst="straightConnector1">
            <a:avLst/>
          </a:prstGeom>
          <a:ln w="25400">
            <a:solidFill>
              <a:schemeClr val="accent1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 descr="Right facing arrow">
            <a:extLst>
              <a:ext uri="{FF2B5EF4-FFF2-40B4-BE49-F238E27FC236}">
                <a16:creationId xmlns:a16="http://schemas.microsoft.com/office/drawing/2014/main" id="{2AFD17AE-D9CF-489D-A98F-732CFDD37A47}"/>
              </a:ext>
            </a:extLst>
          </p:cNvPr>
          <p:cNvCxnSpPr>
            <a:cxnSpLocks/>
          </p:cNvCxnSpPr>
          <p:nvPr/>
        </p:nvCxnSpPr>
        <p:spPr>
          <a:xfrm>
            <a:off x="8489950" y="2685819"/>
            <a:ext cx="664547" cy="251335"/>
          </a:xfrm>
          <a:prstGeom prst="straightConnector1">
            <a:avLst/>
          </a:prstGeom>
          <a:ln w="25400">
            <a:solidFill>
              <a:schemeClr val="accent1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B20B90D-A75E-4EF9-B5F8-CEA36BD29A2C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6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AFFC0-512C-40E5-8EB0-B3D8B34ED10E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 sz="3600" b="0" kern="1200" cap="none" spc="-50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rPr>
              <a:t>Before we begin…..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358EA3-C175-4114-8A10-1E536C6FFC0F}"/>
              </a:ext>
            </a:extLst>
          </p:cNvPr>
          <p:cNvSpPr txBox="1"/>
          <p:nvPr/>
        </p:nvSpPr>
        <p:spPr>
          <a:xfrm>
            <a:off x="8115300" y="2017713"/>
            <a:ext cx="3494088" cy="42513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defTabSz="932742">
              <a:spcBef>
                <a:spcPct val="20000"/>
              </a:spcBef>
              <a:buSzPct val="90000"/>
            </a:pPr>
            <a:r>
              <a:rPr lang="en-US" sz="20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rPr>
              <a:t>Let’s take a few minutes to capture current state of your cloud adoption using the “</a:t>
            </a:r>
            <a:r>
              <a:rPr lang="en-US" sz="20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  <a:hlinkClick r:id="rId2"/>
              </a:rPr>
              <a:t>Cloud Journey Tracker” </a:t>
            </a:r>
            <a:endParaRPr lang="en-US" sz="2000" kern="1200" spc="0" baseline="0" dirty="0">
              <a:gradFill>
                <a:gsLst>
                  <a:gs pos="125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+mn-lt"/>
              <a:ea typeface="+mn-ea"/>
              <a:cs typeface="Segoe UI" panose="020B0502040204020203" pitchFamily="34" charset="0"/>
            </a:endParaRPr>
          </a:p>
          <a:p>
            <a:pPr defTabSz="932742">
              <a:spcBef>
                <a:spcPct val="20000"/>
              </a:spcBef>
              <a:buSzPct val="90000"/>
            </a:pPr>
            <a:endParaRPr lang="en-US" sz="2000" kern="1200" spc="0" baseline="0" dirty="0">
              <a:gradFill>
                <a:gsLst>
                  <a:gs pos="125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+mn-lt"/>
              <a:ea typeface="+mn-ea"/>
              <a:cs typeface="Segoe UI" panose="020B0502040204020203" pitchFamily="34" charset="0"/>
            </a:endParaRPr>
          </a:p>
          <a:p>
            <a:pPr defTabSz="932742">
              <a:spcBef>
                <a:spcPct val="20000"/>
              </a:spcBef>
              <a:buSzPct val="90000"/>
            </a:pPr>
            <a:endParaRPr lang="en-US" sz="2000" kern="1200" spc="0" baseline="0" dirty="0">
              <a:gradFill>
                <a:gsLst>
                  <a:gs pos="125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+mn-lt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A75592-FD27-435F-A0D6-720307D1C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12" y="1667810"/>
            <a:ext cx="7253288" cy="4370105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21690686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F4707-13CD-4598-941B-036950109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latin typeface="Segoe UI Semibold" panose="020B0702040204020203" pitchFamily="34" charset="0"/>
                <a:cs typeface="Segoe UI Semibold" panose="020B0702040204020203" pitchFamily="34" charset="0"/>
              </a:rPr>
              <a:t>Define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74116-CAD6-4A7E-B636-7A1BE9C17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>
                <a:latin typeface="Segoe UI "/>
              </a:rPr>
              <a:t>Document your cloud strategy to help stakeholders understand the business outcomes the organization is pursuing by adopting the cloud</a:t>
            </a:r>
          </a:p>
          <a:p>
            <a:pPr marL="0" indent="0">
              <a:buNone/>
            </a:pPr>
            <a:endParaRPr lang="en-US" sz="2200">
              <a:latin typeface="Segoe UI "/>
            </a:endParaRPr>
          </a:p>
          <a:p>
            <a:pPr marL="0" indent="0">
              <a:buNone/>
            </a:pPr>
            <a:endParaRPr lang="en-US" sz="2200">
              <a:latin typeface="Segoe UI "/>
            </a:endParaRPr>
          </a:p>
          <a:p>
            <a:pPr marL="0" indent="0">
              <a:buNone/>
            </a:pPr>
            <a:endParaRPr lang="en-US" sz="2200">
              <a:latin typeface="Segoe UI 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2094AB3-6DE6-468F-B138-FE914519C4E4}"/>
              </a:ext>
            </a:extLst>
          </p:cNvPr>
          <p:cNvSpPr/>
          <p:nvPr/>
        </p:nvSpPr>
        <p:spPr>
          <a:xfrm>
            <a:off x="1688177" y="2938361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B85C15-05D7-4D66-9098-692B2C23F871}"/>
              </a:ext>
            </a:extLst>
          </p:cNvPr>
          <p:cNvSpPr txBox="1"/>
          <p:nvPr/>
        </p:nvSpPr>
        <p:spPr>
          <a:xfrm>
            <a:off x="2266604" y="2996841"/>
            <a:ext cx="3053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0070C0"/>
                </a:solidFill>
                <a:latin typeface="Segoe UI "/>
              </a:rPr>
              <a:t>Motivations</a:t>
            </a:r>
          </a:p>
          <a:p>
            <a:r>
              <a:rPr lang="en-US" sz="1600">
                <a:latin typeface="Segoe UI "/>
              </a:rPr>
              <a:t>Understand motivations to move to cloud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6208AF1-0FA5-4CE8-9C1B-9024DEF284F5}"/>
              </a:ext>
            </a:extLst>
          </p:cNvPr>
          <p:cNvSpPr/>
          <p:nvPr/>
        </p:nvSpPr>
        <p:spPr>
          <a:xfrm>
            <a:off x="1688177" y="4464020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851F22-258E-48DF-8355-C120DC59B6B8}"/>
              </a:ext>
            </a:extLst>
          </p:cNvPr>
          <p:cNvSpPr txBox="1"/>
          <p:nvPr/>
        </p:nvSpPr>
        <p:spPr>
          <a:xfrm>
            <a:off x="2266604" y="4522500"/>
            <a:ext cx="312004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0070C0"/>
                </a:solidFill>
                <a:latin typeface="Segoe UI "/>
              </a:rPr>
              <a:t>Business Justification</a:t>
            </a:r>
          </a:p>
          <a:p>
            <a:r>
              <a:rPr lang="en-US" sz="1600">
                <a:latin typeface="Segoe UI "/>
              </a:rPr>
              <a:t>Develop a business justification that supports your motivations and outcomes</a:t>
            </a:r>
            <a:endParaRPr lang="en-US" sz="2200">
              <a:latin typeface="Segoe UI 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1B67A8-83F6-4CE6-B0B0-74647DF19D60}"/>
              </a:ext>
            </a:extLst>
          </p:cNvPr>
          <p:cNvSpPr/>
          <p:nvPr/>
        </p:nvSpPr>
        <p:spPr>
          <a:xfrm>
            <a:off x="6293083" y="2882943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68C5DA-2416-4CFB-9D28-D360EFA4BB5A}"/>
              </a:ext>
            </a:extLst>
          </p:cNvPr>
          <p:cNvSpPr txBox="1"/>
          <p:nvPr/>
        </p:nvSpPr>
        <p:spPr>
          <a:xfrm>
            <a:off x="6871510" y="2941423"/>
            <a:ext cx="277090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0070C0"/>
                </a:solidFill>
                <a:latin typeface="Segoe UI "/>
              </a:rPr>
              <a:t>Business Outcomes</a:t>
            </a:r>
          </a:p>
          <a:p>
            <a:r>
              <a:rPr lang="en-US" sz="1600">
                <a:latin typeface="Segoe UI "/>
              </a:rPr>
              <a:t>Engage stakeholders to document specific business outcomes</a:t>
            </a:r>
            <a:endParaRPr lang="en-US" sz="2200">
              <a:latin typeface="Segoe UI 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00FF11B-F9F9-4C3B-B17E-74F322279681}"/>
              </a:ext>
            </a:extLst>
          </p:cNvPr>
          <p:cNvSpPr/>
          <p:nvPr/>
        </p:nvSpPr>
        <p:spPr>
          <a:xfrm>
            <a:off x="6387294" y="4408612"/>
            <a:ext cx="520930" cy="486295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1259A1-A763-4444-87DA-986837E50A1B}"/>
              </a:ext>
            </a:extLst>
          </p:cNvPr>
          <p:cNvSpPr txBox="1"/>
          <p:nvPr/>
        </p:nvSpPr>
        <p:spPr>
          <a:xfrm>
            <a:off x="7009362" y="4464020"/>
            <a:ext cx="277090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0070C0"/>
                </a:solidFill>
                <a:latin typeface="Segoe UI "/>
              </a:rPr>
              <a:t>Identify First Project</a:t>
            </a:r>
          </a:p>
          <a:p>
            <a:r>
              <a:rPr lang="en-US" sz="1600">
                <a:latin typeface="Segoe UI "/>
              </a:rPr>
              <a:t>Leverage business and technical criteria to choose your first project</a:t>
            </a:r>
          </a:p>
        </p:txBody>
      </p:sp>
    </p:spTree>
    <p:extLst>
      <p:ext uri="{BB962C8B-B14F-4D97-AF65-F5344CB8AC3E}">
        <p14:creationId xmlns:p14="http://schemas.microsoft.com/office/powerpoint/2010/main" val="2366869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782BEEF-C472-4482-8273-6113399BF4D5}"/>
              </a:ext>
            </a:extLst>
          </p:cNvPr>
          <p:cNvSpPr txBox="1"/>
          <p:nvPr/>
        </p:nvSpPr>
        <p:spPr>
          <a:xfrm>
            <a:off x="545919" y="1823612"/>
            <a:ext cx="499654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0070C0"/>
                </a:solidFill>
                <a:latin typeface="Segoe UI "/>
              </a:rPr>
              <a:t>      Critical business events </a:t>
            </a:r>
          </a:p>
          <a:p>
            <a:r>
              <a:rPr lang="en-US" sz="1400" b="0" i="1" u="none" strike="noStrike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        </a:t>
            </a:r>
            <a:r>
              <a:rPr lang="en-US" sz="1400" b="0" u="none" strike="noStrike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such as end of support for </a:t>
            </a:r>
          </a:p>
          <a:p>
            <a:r>
              <a:rPr lang="en-US" sz="1400">
                <a:solidFill>
                  <a:srgbClr val="000000"/>
                </a:solidFill>
                <a:latin typeface="Segoe UI" panose="020B0502040204020203" pitchFamily="34" charset="0"/>
              </a:rPr>
              <a:t>        </a:t>
            </a:r>
            <a:r>
              <a:rPr lang="en-US" sz="1400" b="0" u="none" strike="noStrike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mission-critical technologies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2564B3-6A13-4A43-94EC-776F81D15C5A}"/>
              </a:ext>
            </a:extLst>
          </p:cNvPr>
          <p:cNvSpPr txBox="1"/>
          <p:nvPr/>
        </p:nvSpPr>
        <p:spPr>
          <a:xfrm>
            <a:off x="4601492" y="1865062"/>
            <a:ext cx="270510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0070C0"/>
                </a:solidFill>
                <a:latin typeface="Segoe UI "/>
              </a:rPr>
              <a:t>     Migration triggers </a:t>
            </a:r>
          </a:p>
          <a:p>
            <a:r>
              <a:rPr lang="en-US" sz="1400" i="1">
                <a:solidFill>
                  <a:srgbClr val="000000"/>
                </a:solidFill>
                <a:latin typeface="Segoe UI" panose="020B0502040204020203" pitchFamily="34" charset="0"/>
              </a:rPr>
              <a:t>      </a:t>
            </a:r>
            <a:r>
              <a:rPr lang="en-US" sz="1400" b="0" u="none" strike="noStrike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such as cost saving and </a:t>
            </a:r>
          </a:p>
          <a:p>
            <a:r>
              <a:rPr lang="en-US" sz="1400">
                <a:solidFill>
                  <a:srgbClr val="000000"/>
                </a:solidFill>
                <a:latin typeface="Segoe UI" panose="020B0502040204020203" pitchFamily="34" charset="0"/>
              </a:rPr>
              <a:t>      </a:t>
            </a:r>
            <a:r>
              <a:rPr lang="en-US" sz="1400" b="0" u="none" strike="noStrike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operations optimization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224592-C7AC-4207-B6E9-6EADEB0BD1F7}"/>
              </a:ext>
            </a:extLst>
          </p:cNvPr>
          <p:cNvSpPr txBox="1"/>
          <p:nvPr/>
        </p:nvSpPr>
        <p:spPr>
          <a:xfrm>
            <a:off x="8674538" y="1339017"/>
            <a:ext cx="272029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endParaRPr lang="en-US">
              <a:solidFill>
                <a:srgbClr val="0070C0"/>
              </a:solidFill>
              <a:latin typeface="Segoe UI 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>
              <a:solidFill>
                <a:srgbClr val="0070C0"/>
              </a:solidFill>
              <a:latin typeface="Segoe UI "/>
            </a:endParaRPr>
          </a:p>
          <a:p>
            <a:r>
              <a:rPr lang="en-US">
                <a:solidFill>
                  <a:srgbClr val="0070C0"/>
                </a:solidFill>
                <a:latin typeface="Segoe UI "/>
              </a:rPr>
              <a:t>Innovation triggers</a:t>
            </a:r>
          </a:p>
          <a:p>
            <a:r>
              <a:rPr lang="en-US" sz="1400" i="1">
                <a:solidFill>
                  <a:srgbClr val="0070C0"/>
                </a:solidFill>
                <a:latin typeface="Segoe UI "/>
              </a:rPr>
              <a:t> </a:t>
            </a:r>
            <a:r>
              <a:rPr lang="en-US" sz="1400">
                <a:solidFill>
                  <a:srgbClr val="000000"/>
                </a:solidFill>
                <a:latin typeface="Segoe UI" panose="020B0502040204020203" pitchFamily="34" charset="0"/>
              </a:rPr>
              <a:t>such as scaling to meet market or geographical demands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97D955-481D-41B1-A36C-579DF19D5F2C}"/>
              </a:ext>
            </a:extLst>
          </p:cNvPr>
          <p:cNvSpPr/>
          <p:nvPr/>
        </p:nvSpPr>
        <p:spPr>
          <a:xfrm>
            <a:off x="838200" y="340505"/>
            <a:ext cx="103893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sz="3600"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Define Strategy | </a:t>
            </a:r>
            <a:r>
              <a:rPr lang="en-US" sz="3600">
                <a:solidFill>
                  <a:srgbClr val="0070C0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Understanding your motivation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681741-A1F2-4BFE-9EBC-A470F794BCEE}"/>
              </a:ext>
            </a:extLst>
          </p:cNvPr>
          <p:cNvSpPr/>
          <p:nvPr/>
        </p:nvSpPr>
        <p:spPr>
          <a:xfrm>
            <a:off x="593766" y="3049968"/>
            <a:ext cx="3898837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Datacenter exit</a:t>
            </a:r>
          </a:p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Mergers &amp; Acquisitions</a:t>
            </a:r>
          </a:p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Reduction in capital expenses</a:t>
            </a:r>
          </a:p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 err="1"/>
              <a:t>EoS</a:t>
            </a:r>
            <a:r>
              <a:rPr lang="en-US"/>
              <a:t> of mission critical technologies</a:t>
            </a:r>
          </a:p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Regulatory compliance changes</a:t>
            </a:r>
          </a:p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Deadlines of data sovereignty requirements</a:t>
            </a:r>
          </a:p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Recent disruptions in IT stability</a:t>
            </a:r>
          </a:p>
        </p:txBody>
      </p:sp>
      <p:pic>
        <p:nvPicPr>
          <p:cNvPr id="10" name="Graphic 9" descr="Lightbulb and gear">
            <a:extLst>
              <a:ext uri="{FF2B5EF4-FFF2-40B4-BE49-F238E27FC236}">
                <a16:creationId xmlns:a16="http://schemas.microsoft.com/office/drawing/2014/main" id="{CF0A3E71-CBFB-429C-BB14-1214CFABA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8521" y="1210282"/>
            <a:ext cx="671924" cy="671924"/>
          </a:xfrm>
          <a:prstGeom prst="rect">
            <a:avLst/>
          </a:prstGeom>
        </p:spPr>
      </p:pic>
      <p:pic>
        <p:nvPicPr>
          <p:cNvPr id="12" name="Graphic 11" descr="Cloud Computing">
            <a:extLst>
              <a:ext uri="{FF2B5EF4-FFF2-40B4-BE49-F238E27FC236}">
                <a16:creationId xmlns:a16="http://schemas.microsoft.com/office/drawing/2014/main" id="{FA25C2B7-31B7-4EA8-BD48-65BA2F9430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81822" y="1250477"/>
            <a:ext cx="646332" cy="646332"/>
          </a:xfrm>
          <a:prstGeom prst="rect">
            <a:avLst/>
          </a:prstGeom>
        </p:spPr>
      </p:pic>
      <p:pic>
        <p:nvPicPr>
          <p:cNvPr id="14" name="Graphic 13" descr="Business Growth">
            <a:extLst>
              <a:ext uri="{FF2B5EF4-FFF2-40B4-BE49-F238E27FC236}">
                <a16:creationId xmlns:a16="http://schemas.microsoft.com/office/drawing/2014/main" id="{6C82D293-618F-4209-9F2B-77D9E2D302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26763" y="1223079"/>
            <a:ext cx="646331" cy="64633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21A384E-4EF9-4E4D-9116-D04D7EC9B459}"/>
              </a:ext>
            </a:extLst>
          </p:cNvPr>
          <p:cNvSpPr/>
          <p:nvPr/>
        </p:nvSpPr>
        <p:spPr>
          <a:xfrm>
            <a:off x="4573783" y="3049968"/>
            <a:ext cx="3794362" cy="28418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Cost savings</a:t>
            </a:r>
          </a:p>
          <a:p>
            <a:pPr marL="342900" indent="-342900"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Reduction in vendor or technical complexity</a:t>
            </a:r>
          </a:p>
          <a:p>
            <a:pPr marL="342900" indent="-342900"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Optimization of internal operations</a:t>
            </a:r>
          </a:p>
          <a:p>
            <a:pPr marL="342900" indent="-342900"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Increase business agility</a:t>
            </a:r>
          </a:p>
          <a:p>
            <a:pPr marL="342900" indent="-342900"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Prepare for new technical capabilities</a:t>
            </a:r>
          </a:p>
          <a:p>
            <a:pPr marL="342900" indent="-342900"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Scale to meet market or geographic demands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4CEF038-3B11-4EA6-BBC5-09CF5C281CCA}"/>
              </a:ext>
            </a:extLst>
          </p:cNvPr>
          <p:cNvSpPr/>
          <p:nvPr/>
        </p:nvSpPr>
        <p:spPr>
          <a:xfrm>
            <a:off x="8481989" y="3065840"/>
            <a:ext cx="3485804" cy="27905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Improve customer experiences or engagements</a:t>
            </a:r>
          </a:p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Transform products or services</a:t>
            </a:r>
          </a:p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Disrupt the market with new products or services</a:t>
            </a:r>
          </a:p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Prepare or build new technical capabilities</a:t>
            </a:r>
          </a:p>
          <a:p>
            <a:pPr marL="342900" marR="0" lvl="0" indent="-342900">
              <a:spcBef>
                <a:spcPts val="0"/>
              </a:spcBef>
              <a:spcAft>
                <a:spcPts val="400"/>
              </a:spcAft>
              <a:buFont typeface="Wingdings" panose="05000000000000000000" pitchFamily="2" charset="2"/>
              <a:buChar char=""/>
            </a:pPr>
            <a:r>
              <a:rPr lang="en-US"/>
              <a:t>Scale to meet market or geographic demands</a:t>
            </a:r>
          </a:p>
        </p:txBody>
      </p:sp>
      <p:pic>
        <p:nvPicPr>
          <p:cNvPr id="23" name="Graphic 22" descr="Right pointing backhand index">
            <a:extLst>
              <a:ext uri="{FF2B5EF4-FFF2-40B4-BE49-F238E27FC236}">
                <a16:creationId xmlns:a16="http://schemas.microsoft.com/office/drawing/2014/main" id="{677A096C-8DE7-4E60-8514-C03E9C3E35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9626" y="6349653"/>
            <a:ext cx="485515" cy="48551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8C40108-DFF7-4C51-BD3B-CA6BB3EC0449}"/>
              </a:ext>
            </a:extLst>
          </p:cNvPr>
          <p:cNvSpPr txBox="1"/>
          <p:nvPr/>
        </p:nvSpPr>
        <p:spPr>
          <a:xfrm>
            <a:off x="1645141" y="6407744"/>
            <a:ext cx="10097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Engage stakeholders across business and technology to understand your motivations for cloud adoption</a:t>
            </a:r>
          </a:p>
        </p:txBody>
      </p:sp>
    </p:spTree>
    <p:extLst>
      <p:ext uri="{BB962C8B-B14F-4D97-AF65-F5344CB8AC3E}">
        <p14:creationId xmlns:p14="http://schemas.microsoft.com/office/powerpoint/2010/main" val="3803056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9" grpId="0"/>
      <p:bldP spid="1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ynamics 365">
  <a:themeElements>
    <a:clrScheme name="Azure Edit 2">
      <a:dk1>
        <a:srgbClr val="3C3C41"/>
      </a:dk1>
      <a:lt1>
        <a:srgbClr val="FFFFFF"/>
      </a:lt1>
      <a:dk2>
        <a:srgbClr val="0078D3"/>
      </a:dk2>
      <a:lt2>
        <a:srgbClr val="FFFFFF"/>
      </a:lt2>
      <a:accent1>
        <a:srgbClr val="EBEBEB"/>
      </a:accent1>
      <a:accent2>
        <a:srgbClr val="75757A"/>
      </a:accent2>
      <a:accent3>
        <a:srgbClr val="000000"/>
      </a:accent3>
      <a:accent4>
        <a:srgbClr val="0078D3"/>
      </a:accent4>
      <a:accent5>
        <a:srgbClr val="50E6FF"/>
      </a:accent5>
      <a:accent6>
        <a:srgbClr val="EBEBEB"/>
      </a:accent6>
      <a:hlink>
        <a:srgbClr val="0078D4"/>
      </a:hlink>
      <a:folHlink>
        <a:srgbClr val="000041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_PowerPoint_Template_092618" id="{4E3EC67C-5801-2144-80A7-6A5264B773C8}" vid="{77DF5A70-2AB2-2245-8CC2-9711122DF23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BB234200C6174BA1143AC7CFCC6FA8" ma:contentTypeVersion="9" ma:contentTypeDescription="Create a new document." ma:contentTypeScope="" ma:versionID="5b67d7acbf2ebbb8c4c36172d5369000">
  <xsd:schema xmlns:xsd="http://www.w3.org/2001/XMLSchema" xmlns:xs="http://www.w3.org/2001/XMLSchema" xmlns:p="http://schemas.microsoft.com/office/2006/metadata/properties" xmlns:ns2="ad3ee108-5501-452e-a9d7-d1cad88f9598" xmlns:ns3="0d923eac-bfb4-4245-8744-7b25224dfe7c" targetNamespace="http://schemas.microsoft.com/office/2006/metadata/properties" ma:root="true" ma:fieldsID="f550dee1b596e397e704720beffbd427" ns2:_="" ns3:_="">
    <xsd:import namespace="ad3ee108-5501-452e-a9d7-d1cad88f9598"/>
    <xsd:import namespace="0d923eac-bfb4-4245-8744-7b25224dfe7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3ee108-5501-452e-a9d7-d1cad88f95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923eac-bfb4-4245-8744-7b25224dfe7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D758C25-7188-4B86-83B4-902BBD71500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C5CB5A3-9786-4805-A9CC-F6D970964EC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3ee108-5501-452e-a9d7-d1cad88f9598"/>
    <ds:schemaRef ds:uri="0d923eac-bfb4-4245-8744-7b25224dfe7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9985E7-F7C6-4958-AABD-0B7F8BC31F4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2243</Words>
  <Application>Microsoft Office PowerPoint</Application>
  <PresentationFormat>Widescreen</PresentationFormat>
  <Paragraphs>315</Paragraphs>
  <Slides>30</Slides>
  <Notes>6</Notes>
  <HiddenSlides>3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2" baseType="lpstr">
      <vt:lpstr>Office Theme</vt:lpstr>
      <vt:lpstr>Dynamics 365</vt:lpstr>
      <vt:lpstr>Workshop (hidden slide)</vt:lpstr>
      <vt:lpstr>Best practices for planning and running workshops</vt:lpstr>
      <vt:lpstr>Cloud Adoption Framework for Azure  Strategy – Plan – Ready Workshop</vt:lpstr>
      <vt:lpstr>Objectives of the Workshop</vt:lpstr>
      <vt:lpstr>Achieve balance. Deliver modernization.</vt:lpstr>
      <vt:lpstr>Microsoft Cloud Adoption Framework for Azure</vt:lpstr>
      <vt:lpstr>Before we begin…..</vt:lpstr>
      <vt:lpstr>Define Strategy</vt:lpstr>
      <vt:lpstr>PowerPoint Presentation</vt:lpstr>
      <vt:lpstr>Define Strategy | Identify Business Outcomes</vt:lpstr>
      <vt:lpstr>Define Strategy | Develop Business Justification</vt:lpstr>
      <vt:lpstr>Define Strategy | Quantify Business Justification</vt:lpstr>
      <vt:lpstr>Define Strategy | Identify First Project</vt:lpstr>
      <vt:lpstr>Workshop segment #1 Engage stakeholders to define strategy</vt:lpstr>
      <vt:lpstr>Plan</vt:lpstr>
      <vt:lpstr>Plan | Initial Org Alignment</vt:lpstr>
      <vt:lpstr>Plan | Rationalize Digital Estate</vt:lpstr>
      <vt:lpstr>Plan | Skills Readiness Plan</vt:lpstr>
      <vt:lpstr>Plan | Cloud Adoption Plan </vt:lpstr>
      <vt:lpstr>Plan | Cloud Adoption Plan Template</vt:lpstr>
      <vt:lpstr>Azure DevOps Cloud Adoption Plan Generator </vt:lpstr>
      <vt:lpstr>Workshop segment #2 Create your cloud adoption plan</vt:lpstr>
      <vt:lpstr>Ready</vt:lpstr>
      <vt:lpstr>Ready | Organize your Azure Resources</vt:lpstr>
      <vt:lpstr>Ready | Azure setup guide</vt:lpstr>
      <vt:lpstr>Ready | First Landing Zone</vt:lpstr>
      <vt:lpstr>Ready | Expand the landing zone blueprint</vt:lpstr>
      <vt:lpstr>Ready | Recommended Practices</vt:lpstr>
      <vt:lpstr>Workshop segment #3 Ready your organization and cloud environment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&amp; Technology Workshop Strategy  |  Plan  |  Ready Aligning business &amp; technology</dc:title>
  <dc:creator>Wayne Meyer</dc:creator>
  <cp:lastModifiedBy>Kristen Baker (Red Door Collaborative LLC)</cp:lastModifiedBy>
  <cp:revision>9</cp:revision>
  <dcterms:created xsi:type="dcterms:W3CDTF">2019-10-16T18:51:17Z</dcterms:created>
  <dcterms:modified xsi:type="dcterms:W3CDTF">2020-04-30T20:26:10Z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0x01010009BB234200C6174BA1143AC7CFCC6FA8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v-krbake@microsoft.com</vt:lpwstr>
  </property>
  <property fmtid="{D5CDD505-2E9C-101B-9397-08002B2CF9AE}" pid="6" name="MSIP_Label_f42aa342-8706-4288-bd11-ebb85995028c_SetDate">
    <vt:lpwstr>2020-04-24T18:41:53.7543794Z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ActionId">
    <vt:lpwstr>162729a1-eee7-4859-9194-2e88c970307d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